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notesMasterIdLst>
    <p:notesMasterId r:id="rId90"/>
  </p:notesMasterIdLst>
  <p:sldIdLst>
    <p:sldId id="316" r:id="rId2"/>
    <p:sldId id="257" r:id="rId3"/>
    <p:sldId id="258" r:id="rId4"/>
    <p:sldId id="259" r:id="rId5"/>
    <p:sldId id="36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17" r:id="rId15"/>
    <p:sldId id="318" r:id="rId16"/>
    <p:sldId id="319" r:id="rId17"/>
    <p:sldId id="320" r:id="rId18"/>
    <p:sldId id="321" r:id="rId19"/>
    <p:sldId id="270" r:id="rId20"/>
    <p:sldId id="324" r:id="rId21"/>
    <p:sldId id="325" r:id="rId22"/>
    <p:sldId id="326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279" r:id="rId33"/>
    <p:sldId id="339" r:id="rId34"/>
    <p:sldId id="340" r:id="rId35"/>
    <p:sldId id="341" r:id="rId36"/>
    <p:sldId id="342" r:id="rId37"/>
    <p:sldId id="282" r:id="rId38"/>
    <p:sldId id="343" r:id="rId39"/>
    <p:sldId id="344" r:id="rId40"/>
    <p:sldId id="285" r:id="rId41"/>
    <p:sldId id="286" r:id="rId42"/>
    <p:sldId id="287" r:id="rId43"/>
    <p:sldId id="288" r:id="rId44"/>
    <p:sldId id="291" r:id="rId45"/>
    <p:sldId id="292" r:id="rId46"/>
    <p:sldId id="345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295" r:id="rId55"/>
    <p:sldId id="296" r:id="rId56"/>
    <p:sldId id="297" r:id="rId57"/>
    <p:sldId id="362" r:id="rId58"/>
    <p:sldId id="298" r:id="rId59"/>
    <p:sldId id="299" r:id="rId60"/>
    <p:sldId id="300" r:id="rId61"/>
    <p:sldId id="371" r:id="rId62"/>
    <p:sldId id="372" r:id="rId63"/>
    <p:sldId id="373" r:id="rId64"/>
    <p:sldId id="374" r:id="rId65"/>
    <p:sldId id="365" r:id="rId66"/>
    <p:sldId id="364" r:id="rId67"/>
    <p:sldId id="302" r:id="rId68"/>
    <p:sldId id="375" r:id="rId69"/>
    <p:sldId id="322" r:id="rId70"/>
    <p:sldId id="304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06" r:id="rId79"/>
    <p:sldId id="366" r:id="rId80"/>
    <p:sldId id="382" r:id="rId81"/>
    <p:sldId id="376" r:id="rId82"/>
    <p:sldId id="383" r:id="rId83"/>
    <p:sldId id="323" r:id="rId84"/>
    <p:sldId id="377" r:id="rId85"/>
    <p:sldId id="378" r:id="rId86"/>
    <p:sldId id="380" r:id="rId87"/>
    <p:sldId id="381" r:id="rId88"/>
    <p:sldId id="315" r:id="rId8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8F146-CA9D-4B2D-B360-99C9FB32FA1A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1F608-21D6-4480-B5AA-7CD96FBC04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1F608-21D6-4480-B5AA-7CD96FBC0426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reka.co/blog/python-basic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upgrad.com/blog/graphs-in-data-structur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2105" t="4539" r="50526" b="2270"/>
          <a:stretch>
            <a:fillRect/>
          </a:stretch>
        </p:blipFill>
        <p:spPr>
          <a:xfrm>
            <a:off x="0" y="0"/>
            <a:ext cx="4331317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2400" y="44767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29200" y="819150"/>
            <a:ext cx="304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PYTHON ADVANCE 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INTRODUCTION TO ALGORITHMS &amp;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07228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436" y="5533"/>
            <a:ext cx="42413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Pytho</a:t>
            </a:r>
            <a:r>
              <a:rPr sz="3200" b="1" dirty="0">
                <a:latin typeface="Times New Roman"/>
                <a:cs typeface="Times New Roman"/>
              </a:rPr>
              <a:t>n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-</a:t>
            </a:r>
            <a:r>
              <a:rPr sz="3200" b="1" spc="-16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800" y="530883"/>
            <a:ext cx="876998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149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1800" spc="-5" dirty="0">
                <a:latin typeface="Times New Roman"/>
                <a:cs typeface="Times New Roman"/>
              </a:rPr>
              <a:t>Array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container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hold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fix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number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items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these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items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should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same type. Most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data </a:t>
            </a:r>
            <a:r>
              <a:rPr sz="1800" spc="-5" dirty="0">
                <a:latin typeface="Times New Roman"/>
                <a:cs typeface="Times New Roman"/>
              </a:rPr>
              <a:t>structures make </a:t>
            </a:r>
            <a:r>
              <a:rPr sz="1800" dirty="0">
                <a:latin typeface="Times New Roman"/>
                <a:cs typeface="Times New Roman"/>
              </a:rPr>
              <a:t>use of </a:t>
            </a:r>
            <a:r>
              <a:rPr sz="1800" spc="-5" dirty="0">
                <a:latin typeface="Times New Roman"/>
                <a:cs typeface="Times New Roman"/>
              </a:rPr>
              <a:t>arrays to implement their algorithms.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Following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 the important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terms to </a:t>
            </a:r>
            <a:r>
              <a:rPr sz="1800" dirty="0">
                <a:latin typeface="Times New Roman"/>
                <a:cs typeface="Times New Roman"/>
              </a:rPr>
              <a:t>understand</a:t>
            </a:r>
            <a:r>
              <a:rPr sz="1800" spc="-5" dirty="0">
                <a:latin typeface="Times New Roman"/>
                <a:cs typeface="Times New Roman"/>
              </a:rPr>
              <a:t> the concept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Array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 as </a:t>
            </a:r>
            <a:r>
              <a:rPr sz="1800" dirty="0">
                <a:latin typeface="Times New Roman"/>
                <a:cs typeface="Times New Roman"/>
              </a:rPr>
              <a:t>follows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−</a:t>
            </a:r>
          </a:p>
          <a:p>
            <a:pPr marL="444500" indent="-367030" algn="just">
              <a:lnSpc>
                <a:spcPct val="100000"/>
              </a:lnSpc>
              <a:spcBef>
                <a:spcPts val="1019"/>
              </a:spcBef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sz="1800" spc="-5" dirty="0">
                <a:latin typeface="Times New Roman"/>
                <a:cs typeface="Times New Roman"/>
              </a:rPr>
              <a:t>Element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−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item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stored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 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array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called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 element.</a:t>
            </a:r>
            <a:endParaRPr sz="1800" dirty="0">
              <a:latin typeface="Times New Roman"/>
              <a:cs typeface="Times New Roman"/>
            </a:endParaRPr>
          </a:p>
          <a:p>
            <a:pPr marL="444500" marR="334010" indent="-367030" algn="just">
              <a:lnSpc>
                <a:spcPct val="114999"/>
              </a:lnSpc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sz="1800" dirty="0">
                <a:latin typeface="Times New Roman"/>
                <a:cs typeface="Times New Roman"/>
              </a:rPr>
              <a:t>Index − </a:t>
            </a:r>
            <a:r>
              <a:rPr sz="1800" spc="-5" dirty="0">
                <a:latin typeface="Times New Roman"/>
                <a:cs typeface="Times New Roman"/>
              </a:rPr>
              <a:t>Each location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an element in an array </a:t>
            </a:r>
            <a:r>
              <a:rPr sz="1800" dirty="0">
                <a:latin typeface="Times New Roman"/>
                <a:cs typeface="Times New Roman"/>
              </a:rPr>
              <a:t>has a numerical </a:t>
            </a:r>
            <a:r>
              <a:rPr sz="1800" spc="-5" dirty="0">
                <a:latin typeface="Times New Roman"/>
                <a:cs typeface="Times New Roman"/>
              </a:rPr>
              <a:t>index, which is </a:t>
            </a:r>
            <a:r>
              <a:rPr sz="1800" dirty="0">
                <a:latin typeface="Times New Roman"/>
                <a:cs typeface="Times New Roman"/>
              </a:rPr>
              <a:t>used </a:t>
            </a:r>
            <a:r>
              <a:rPr sz="1800" spc="-5" dirty="0">
                <a:latin typeface="Times New Roman"/>
                <a:cs typeface="Times New Roman"/>
              </a:rPr>
              <a:t>to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identify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element.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949" y="2769077"/>
            <a:ext cx="4721839" cy="1157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35573"/>
            <a:ext cx="4135524" cy="10752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3548" y="3949783"/>
            <a:ext cx="8523251" cy="972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Times New Roman"/>
                <a:cs typeface="Times New Roman"/>
              </a:rPr>
              <a:t>Index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starts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0.</a:t>
            </a:r>
          </a:p>
          <a:p>
            <a:pPr marL="379095" indent="-367030">
              <a:lnSpc>
                <a:spcPct val="100000"/>
              </a:lnSpc>
              <a:spcBef>
                <a:spcPts val="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Array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length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10,</a:t>
            </a:r>
            <a:r>
              <a:rPr sz="1800" spc="-5" dirty="0">
                <a:latin typeface="Times New Roman"/>
                <a:cs typeface="Times New Roman"/>
              </a:rPr>
              <a:t> which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means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store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</a:t>
            </a:r>
            <a:r>
              <a:rPr sz="1800" spc="-5" dirty="0">
                <a:latin typeface="Times New Roman"/>
                <a:cs typeface="Times New Roman"/>
              </a:rPr>
              <a:t> elements.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element 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accessed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via </a:t>
            </a:r>
            <a:r>
              <a:rPr sz="1800" spc="-5">
                <a:latin typeface="Times New Roman"/>
                <a:cs typeface="Times New Roman"/>
              </a:rPr>
              <a:t>its</a:t>
            </a:r>
            <a:r>
              <a:rPr sz="1800" spc="-10">
                <a:latin typeface="Times New Roman"/>
                <a:cs typeface="Times New Roman"/>
              </a:rPr>
              <a:t> </a:t>
            </a:r>
            <a:r>
              <a:rPr sz="1800" spc="-5">
                <a:latin typeface="Times New Roman"/>
                <a:cs typeface="Times New Roman"/>
              </a:rPr>
              <a:t>index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0"/>
            <a:ext cx="513822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Times New Roman"/>
                <a:cs typeface="Times New Roman"/>
              </a:rPr>
              <a:t>Basic</a:t>
            </a:r>
            <a:r>
              <a:rPr sz="3200" b="1" spc="-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40384"/>
            <a:ext cx="8686800" cy="44062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2016" y="119760"/>
            <a:ext cx="2438400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Array</a:t>
            </a:r>
            <a:r>
              <a:rPr sz="3200" b="1" spc="-65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creation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5081"/>
            <a:ext cx="8696325" cy="4421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68863" y="57784"/>
            <a:ext cx="445113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Sample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5" y="742950"/>
            <a:ext cx="8629650" cy="42741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3350"/>
            <a:ext cx="87534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9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8750"/>
            <a:ext cx="8905875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5750"/>
            <a:ext cx="86010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5750"/>
            <a:ext cx="8648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4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"/>
            <a:ext cx="868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6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33350"/>
            <a:ext cx="37349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Times New Roman"/>
                <a:cs typeface="Times New Roman"/>
              </a:rPr>
              <a:t>Linked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150" y="634005"/>
            <a:ext cx="8606790" cy="270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469265" algn="l"/>
                <a:tab pos="469900" algn="l"/>
              </a:tabLst>
            </a:pPr>
            <a:r>
              <a:rPr dirty="0">
                <a:latin typeface="Times New Roman"/>
                <a:cs typeface="Times New Roman"/>
              </a:rPr>
              <a:t>A </a:t>
            </a:r>
            <a:r>
              <a:rPr spc="-5" dirty="0">
                <a:latin typeface="Times New Roman"/>
                <a:cs typeface="Times New Roman"/>
              </a:rPr>
              <a:t>linked list is </a:t>
            </a:r>
            <a:r>
              <a:rPr dirty="0">
                <a:latin typeface="Times New Roman"/>
                <a:cs typeface="Times New Roman"/>
              </a:rPr>
              <a:t>a </a:t>
            </a:r>
            <a:r>
              <a:rPr spc="-5" dirty="0">
                <a:latin typeface="Times New Roman"/>
                <a:cs typeface="Times New Roman"/>
              </a:rPr>
              <a:t>sequence </a:t>
            </a:r>
            <a:r>
              <a:rPr dirty="0">
                <a:latin typeface="Times New Roman"/>
                <a:cs typeface="Times New Roman"/>
              </a:rPr>
              <a:t>of data </a:t>
            </a:r>
            <a:r>
              <a:rPr spc="-5" dirty="0">
                <a:latin typeface="Times New Roman"/>
                <a:cs typeface="Times New Roman"/>
              </a:rPr>
              <a:t>elements, which are connected together </a:t>
            </a:r>
            <a:r>
              <a:rPr dirty="0">
                <a:latin typeface="Times New Roman"/>
                <a:cs typeface="Times New Roman"/>
              </a:rPr>
              <a:t>via </a:t>
            </a:r>
            <a:r>
              <a:rPr spc="-5" dirty="0">
                <a:latin typeface="Times New Roman"/>
                <a:cs typeface="Times New Roman"/>
              </a:rPr>
              <a:t>links. Each </a:t>
            </a:r>
            <a:r>
              <a:rPr spc="-43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data</a:t>
            </a:r>
            <a:r>
              <a:rPr spc="-5" dirty="0">
                <a:latin typeface="Times New Roman"/>
                <a:cs typeface="Times New Roman"/>
              </a:rPr>
              <a:t> element contains </a:t>
            </a:r>
            <a:r>
              <a:rPr dirty="0">
                <a:latin typeface="Times New Roman"/>
                <a:cs typeface="Times New Roman"/>
              </a:rPr>
              <a:t>a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connection to another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data </a:t>
            </a:r>
            <a:r>
              <a:rPr spc="-5" dirty="0">
                <a:latin typeface="Times New Roman"/>
                <a:cs typeface="Times New Roman"/>
              </a:rPr>
              <a:t>element in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form of a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pointer.</a:t>
            </a:r>
            <a:endParaRPr dirty="0">
              <a:latin typeface="Times New Roman"/>
              <a:cs typeface="Times New Roman"/>
            </a:endParaRPr>
          </a:p>
          <a:p>
            <a:pPr marL="298450" indent="-285750" algn="just">
              <a:buFont typeface="Wingdings" panose="05000000000000000000" pitchFamily="2" charset="2"/>
              <a:buChar char="Ø"/>
              <a:tabLst>
                <a:tab pos="526415" algn="l"/>
                <a:tab pos="527050" algn="l"/>
              </a:tabLst>
            </a:pPr>
            <a:r>
              <a:rPr spc="-5" dirty="0">
                <a:latin typeface="Times New Roman"/>
                <a:cs typeface="Times New Roman"/>
              </a:rPr>
              <a:t>Python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does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have</a:t>
            </a:r>
            <a:r>
              <a:rPr spc="-5" dirty="0">
                <a:latin typeface="Times New Roman"/>
                <a:cs typeface="Times New Roman"/>
              </a:rPr>
              <a:t> linked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lists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its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standard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library</a:t>
            </a:r>
            <a:endParaRPr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800" b="1" u="sng" spc="-10" dirty="0">
                <a:solidFill>
                  <a:srgbClr val="351B75"/>
                </a:solidFill>
                <a:latin typeface="Times New Roman"/>
                <a:cs typeface="Times New Roman"/>
              </a:rPr>
              <a:t>Representation:</a:t>
            </a:r>
            <a:endParaRPr sz="1800" u="sng" dirty="0">
              <a:latin typeface="Times New Roman"/>
              <a:cs typeface="Times New Roman"/>
            </a:endParaRPr>
          </a:p>
          <a:p>
            <a:pPr marL="298450" marR="363220" indent="-285750" algn="just">
              <a:lnSpc>
                <a:spcPct val="114999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linked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list 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 by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pointer</a:t>
            </a:r>
            <a:r>
              <a:rPr sz="1800" spc="-5" dirty="0">
                <a:latin typeface="Times New Roman"/>
                <a:cs typeface="Times New Roman"/>
              </a:rPr>
              <a:t> 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 of</a:t>
            </a:r>
            <a:r>
              <a:rPr sz="1800" spc="-5" dirty="0">
                <a:latin typeface="Times New Roman"/>
                <a:cs typeface="Times New Roman"/>
              </a:rPr>
              <a:t> 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linked list.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called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head. If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linked list is </a:t>
            </a:r>
            <a:r>
              <a:rPr sz="1800" spc="-25" dirty="0">
                <a:latin typeface="Times New Roman"/>
                <a:cs typeface="Times New Roman"/>
              </a:rPr>
              <a:t>empty,</a:t>
            </a:r>
            <a:r>
              <a:rPr sz="1800" spc="-5" dirty="0">
                <a:latin typeface="Times New Roman"/>
                <a:cs typeface="Times New Roman"/>
              </a:rPr>
              <a:t> then the </a:t>
            </a:r>
            <a:r>
              <a:rPr sz="1800" dirty="0">
                <a:latin typeface="Times New Roman"/>
                <a:cs typeface="Times New Roman"/>
              </a:rPr>
              <a:t>value of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head </a:t>
            </a:r>
            <a:r>
              <a:rPr sz="1800" spc="-5" dirty="0">
                <a:latin typeface="Times New Roman"/>
                <a:cs typeface="Times New Roman"/>
              </a:rPr>
              <a:t>is NULL.</a:t>
            </a:r>
            <a:endParaRPr sz="1800" dirty="0">
              <a:latin typeface="Times New Roman"/>
              <a:cs typeface="Times New Roman"/>
            </a:endParaRPr>
          </a:p>
          <a:p>
            <a:pPr marL="298450" indent="-285750" algn="just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</a:pPr>
            <a:r>
              <a:rPr sz="1800" spc="-5" dirty="0">
                <a:latin typeface="Times New Roman"/>
                <a:cs typeface="Times New Roman"/>
              </a:rPr>
              <a:t>Each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5" dirty="0">
                <a:latin typeface="Times New Roman"/>
                <a:cs typeface="Times New Roman"/>
              </a:rPr>
              <a:t> 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consists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least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two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parts:</a:t>
            </a:r>
          </a:p>
          <a:p>
            <a:pPr marL="716915" lvl="1" indent="-247650" algn="just">
              <a:spcBef>
                <a:spcPts val="320"/>
              </a:spcBef>
              <a:buAutoNum type="arabicParenR"/>
              <a:tabLst>
                <a:tab pos="260350" algn="l"/>
              </a:tabLst>
            </a:pPr>
            <a:r>
              <a:rPr dirty="0">
                <a:latin typeface="Times New Roman"/>
                <a:cs typeface="Times New Roman"/>
              </a:rPr>
              <a:t>data</a:t>
            </a:r>
          </a:p>
          <a:p>
            <a:pPr marL="716915" lvl="1" indent="-247650" algn="just">
              <a:spcBef>
                <a:spcPts val="325"/>
              </a:spcBef>
              <a:buAutoNum type="arabicParenR"/>
              <a:tabLst>
                <a:tab pos="260350" algn="l"/>
              </a:tabLst>
            </a:pPr>
            <a:r>
              <a:rPr spc="-5" dirty="0">
                <a:latin typeface="Times New Roman"/>
                <a:cs typeface="Times New Roman"/>
              </a:rPr>
              <a:t>Pointer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(Or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Reference)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next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34025"/>
            <a:ext cx="74295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09550"/>
            <a:ext cx="464108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8534400" cy="39442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"/>
            <a:ext cx="53244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1750"/>
            <a:ext cx="8763000" cy="49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9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1950"/>
            <a:ext cx="79248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6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5448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3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5750"/>
            <a:ext cx="4552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61436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5750"/>
            <a:ext cx="55721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4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"/>
            <a:ext cx="6648450" cy="47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0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5750"/>
            <a:ext cx="62865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7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9550"/>
            <a:ext cx="50387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7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57784"/>
            <a:ext cx="7543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Data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structures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in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675" y="710381"/>
            <a:ext cx="8639810" cy="352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6670" indent="-457200">
              <a:lnSpc>
                <a:spcPct val="100000"/>
              </a:lnSpc>
              <a:spcBef>
                <a:spcPts val="100"/>
              </a:spcBef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Organizing,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managing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storing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important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enables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easier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access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efficient modifications.</a:t>
            </a:r>
            <a:endParaRPr sz="1800">
              <a:latin typeface="Times New Roman"/>
              <a:cs typeface="Times New Roman"/>
            </a:endParaRPr>
          </a:p>
          <a:p>
            <a:pPr marL="469900" marR="20955" indent="-457200">
              <a:lnSpc>
                <a:spcPct val="100000"/>
              </a:lnSpc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Data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allows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you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organize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your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such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way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enables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you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store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collections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data,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relate </a:t>
            </a:r>
            <a:r>
              <a:rPr sz="1800" spc="-5" dirty="0">
                <a:latin typeface="Times New Roman"/>
                <a:cs typeface="Times New Roman"/>
              </a:rPr>
              <a:t>them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operations on</a:t>
            </a:r>
            <a:r>
              <a:rPr sz="1800" spc="-5" dirty="0">
                <a:latin typeface="Times New Roman"/>
                <a:cs typeface="Times New Roman"/>
              </a:rPr>
              <a:t> them </a:t>
            </a:r>
            <a:r>
              <a:rPr sz="1800" spc="-15" dirty="0">
                <a:latin typeface="Times New Roman"/>
                <a:cs typeface="Times New Roman"/>
              </a:rPr>
              <a:t>accordingly.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UI Gothic"/>
              <a:buChar char="❖"/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51B75"/>
                </a:solidFill>
                <a:latin typeface="Times New Roman"/>
                <a:cs typeface="Times New Roman"/>
              </a:rPr>
              <a:t>Built-in</a:t>
            </a:r>
            <a:r>
              <a:rPr sz="1800" b="1" spc="-30" dirty="0">
                <a:solidFill>
                  <a:srgbClr val="351B75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351B75"/>
                </a:solidFill>
                <a:latin typeface="Times New Roman"/>
                <a:cs typeface="Times New Roman"/>
              </a:rPr>
              <a:t>Data</a:t>
            </a:r>
            <a:r>
              <a:rPr sz="1800" b="1" spc="-25" dirty="0">
                <a:solidFill>
                  <a:srgbClr val="351B75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351B75"/>
                </a:solidFill>
                <a:latin typeface="Times New Roman"/>
                <a:cs typeface="Times New Roman"/>
              </a:rPr>
              <a:t>Structures</a:t>
            </a:r>
            <a:endParaRPr sz="18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835"/>
              </a:spcBef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name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suggests,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these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Data</a:t>
            </a:r>
            <a:r>
              <a:rPr sz="1800" spc="4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Structures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built-in</a:t>
            </a:r>
            <a:r>
              <a:rPr sz="1800" spc="40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  <a:hlinkClick r:id="rId2"/>
              </a:rPr>
              <a:t>Python</a:t>
            </a:r>
            <a:r>
              <a:rPr sz="1800" spc="409" dirty="0"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latin typeface="Times New Roman"/>
                <a:cs typeface="Times New Roman"/>
                <a:hlinkClick r:id="rId2"/>
              </a:rPr>
              <a:t>which</a:t>
            </a:r>
            <a:r>
              <a:rPr sz="1800" spc="415" dirty="0"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latin typeface="Times New Roman"/>
                <a:cs typeface="Times New Roman"/>
                <a:hlinkClick r:id="rId2"/>
              </a:rPr>
              <a:t>makes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  <a:hlinkClick r:id="rId2"/>
              </a:rPr>
              <a:t>programming</a:t>
            </a:r>
            <a:r>
              <a:rPr sz="1800" spc="-5" dirty="0">
                <a:latin typeface="Times New Roman"/>
                <a:cs typeface="Times New Roman"/>
                <a:hlinkClick r:id="rId2"/>
              </a:rPr>
              <a:t> easier</a:t>
            </a:r>
            <a:r>
              <a:rPr sz="1800" dirty="0"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helps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programmers use</a:t>
            </a:r>
            <a:r>
              <a:rPr sz="1800" spc="-5" dirty="0">
                <a:latin typeface="Times New Roman"/>
                <a:cs typeface="Times New Roman"/>
              </a:rPr>
              <a:t> them 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obtain </a:t>
            </a:r>
            <a:r>
              <a:rPr sz="1800" spc="-5" dirty="0">
                <a:latin typeface="Times New Roman"/>
                <a:cs typeface="Times New Roman"/>
              </a:rPr>
              <a:t>solutions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faster.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S UI Gothic"/>
              <a:buChar char="❖"/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351B75"/>
                </a:solidFill>
                <a:latin typeface="Times New Roman"/>
                <a:cs typeface="Times New Roman"/>
              </a:rPr>
              <a:t>User-Defined</a:t>
            </a:r>
            <a:r>
              <a:rPr sz="1800" b="1" spc="-15" dirty="0">
                <a:solidFill>
                  <a:srgbClr val="351B75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351B75"/>
                </a:solidFill>
                <a:latin typeface="Times New Roman"/>
                <a:cs typeface="Times New Roman"/>
              </a:rPr>
              <a:t>Data</a:t>
            </a:r>
            <a:r>
              <a:rPr sz="1800" b="1" spc="-15" dirty="0">
                <a:solidFill>
                  <a:srgbClr val="351B75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351B75"/>
                </a:solidFill>
                <a:latin typeface="Times New Roman"/>
                <a:cs typeface="Times New Roman"/>
              </a:rPr>
              <a:t>Structures</a:t>
            </a:r>
            <a:endParaRPr sz="1800">
              <a:latin typeface="Times New Roman"/>
              <a:cs typeface="Times New Roman"/>
            </a:endParaRPr>
          </a:p>
          <a:p>
            <a:pPr marL="469900" marR="16510" indent="-457200">
              <a:lnSpc>
                <a:spcPct val="100000"/>
              </a:lnSpc>
              <a:spcBef>
                <a:spcPts val="835"/>
              </a:spcBef>
              <a:buFont typeface="MS UI Gothic"/>
              <a:buChar char="❖"/>
              <a:tabLst>
                <a:tab pos="540385" algn="l"/>
                <a:tab pos="541020" algn="l"/>
              </a:tabLst>
            </a:pPr>
            <a:r>
              <a:rPr dirty="0"/>
              <a:t>	</a:t>
            </a:r>
            <a:r>
              <a:rPr sz="1800" spc="-5" dirty="0">
                <a:latin typeface="Times New Roman"/>
                <a:cs typeface="Times New Roman"/>
              </a:rPr>
              <a:t>Data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structures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aren’t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supported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python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programmed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reflect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same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functionality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5" dirty="0">
                <a:latin typeface="Times New Roman"/>
                <a:cs typeface="Times New Roman"/>
              </a:rPr>
              <a:t> concepts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supported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python</a:t>
            </a:r>
            <a:r>
              <a:rPr sz="1800" spc="-5" dirty="0">
                <a:latin typeface="Times New Roman"/>
                <a:cs typeface="Times New Roman"/>
              </a:rPr>
              <a:t> are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user-defined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structures.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"/>
            <a:ext cx="53625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7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1950"/>
            <a:ext cx="45910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08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" y="771971"/>
            <a:ext cx="6498590" cy="3951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7620" indent="-428625" algn="just">
              <a:lnSpc>
                <a:spcPct val="114999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441325" algn="l"/>
              </a:tabLst>
            </a:pPr>
            <a:r>
              <a:rPr sz="1600" dirty="0">
                <a:latin typeface="Times New Roman"/>
                <a:cs typeface="Times New Roman"/>
              </a:rPr>
              <a:t>In </a:t>
            </a:r>
            <a:r>
              <a:rPr sz="1600" spc="-5" dirty="0">
                <a:latin typeface="Times New Roman"/>
                <a:cs typeface="Times New Roman"/>
              </a:rPr>
              <a:t>the english </a:t>
            </a:r>
            <a:r>
              <a:rPr sz="1600" dirty="0">
                <a:latin typeface="Times New Roman"/>
                <a:cs typeface="Times New Roman"/>
              </a:rPr>
              <a:t>dictionary </a:t>
            </a:r>
            <a:r>
              <a:rPr sz="1600" spc="-5" dirty="0">
                <a:latin typeface="Times New Roman"/>
                <a:cs typeface="Times New Roman"/>
              </a:rPr>
              <a:t>the word stack means arranging </a:t>
            </a:r>
            <a:r>
              <a:rPr sz="1600" dirty="0">
                <a:latin typeface="Times New Roman"/>
                <a:cs typeface="Times New Roman"/>
              </a:rPr>
              <a:t>objects on over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another.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</a:t>
            </a:r>
            <a:r>
              <a:rPr sz="1600" spc="-5" dirty="0">
                <a:latin typeface="Times New Roman"/>
                <a:cs typeface="Times New Roman"/>
              </a:rPr>
              <a:t> is 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same way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memory is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allocated in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5" dirty="0">
                <a:latin typeface="Times New Roman"/>
                <a:cs typeface="Times New Roman"/>
              </a:rPr>
              <a:t> structure.</a:t>
            </a:r>
            <a:endParaRPr sz="1600" dirty="0">
              <a:latin typeface="Times New Roman"/>
              <a:cs typeface="Times New Roman"/>
            </a:endParaRPr>
          </a:p>
          <a:p>
            <a:pPr marL="441325" marR="5080" indent="-428625" algn="just">
              <a:lnSpc>
                <a:spcPct val="114999"/>
              </a:lnSpc>
              <a:buFont typeface="Wingdings" panose="05000000000000000000" pitchFamily="2" charset="2"/>
              <a:buChar char="Ø"/>
              <a:tabLst>
                <a:tab pos="441325" algn="l"/>
              </a:tabLst>
            </a:pPr>
            <a:r>
              <a:rPr sz="1600" dirty="0">
                <a:latin typeface="Times New Roman"/>
                <a:cs typeface="Times New Roman"/>
              </a:rPr>
              <a:t>It </a:t>
            </a:r>
            <a:r>
              <a:rPr sz="1600" spc="-5" dirty="0">
                <a:latin typeface="Times New Roman"/>
                <a:cs typeface="Times New Roman"/>
              </a:rPr>
              <a:t>stores the </a:t>
            </a:r>
            <a:r>
              <a:rPr sz="1600" dirty="0">
                <a:latin typeface="Times New Roman"/>
                <a:cs typeface="Times New Roman"/>
              </a:rPr>
              <a:t>data </a:t>
            </a:r>
            <a:r>
              <a:rPr sz="1600" spc="-5" dirty="0">
                <a:latin typeface="Times New Roman"/>
                <a:cs typeface="Times New Roman"/>
              </a:rPr>
              <a:t>elements in </a:t>
            </a:r>
            <a:r>
              <a:rPr sz="1600" dirty="0">
                <a:latin typeface="Times New Roman"/>
                <a:cs typeface="Times New Roman"/>
              </a:rPr>
              <a:t>a </a:t>
            </a:r>
            <a:r>
              <a:rPr sz="1600" spc="-5" dirty="0">
                <a:latin typeface="Times New Roman"/>
                <a:cs typeface="Times New Roman"/>
              </a:rPr>
              <a:t>similar </a:t>
            </a:r>
            <a:r>
              <a:rPr sz="1600" dirty="0">
                <a:latin typeface="Times New Roman"/>
                <a:cs typeface="Times New Roman"/>
              </a:rPr>
              <a:t>fashion </a:t>
            </a:r>
            <a:r>
              <a:rPr sz="1600" spc="-5" dirty="0">
                <a:latin typeface="Times New Roman"/>
                <a:cs typeface="Times New Roman"/>
              </a:rPr>
              <a:t>as </a:t>
            </a:r>
            <a:r>
              <a:rPr sz="1600" dirty="0">
                <a:latin typeface="Times New Roman"/>
                <a:cs typeface="Times New Roman"/>
              </a:rPr>
              <a:t>a bunch of plates </a:t>
            </a:r>
            <a:r>
              <a:rPr sz="1600" spc="-5" dirty="0">
                <a:latin typeface="Times New Roman"/>
                <a:cs typeface="Times New Roman"/>
              </a:rPr>
              <a:t>are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stored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 </a:t>
            </a:r>
            <a:r>
              <a:rPr sz="1600" spc="-5" dirty="0">
                <a:latin typeface="Times New Roman"/>
                <a:cs typeface="Times New Roman"/>
              </a:rPr>
              <a:t>above another in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kitchen.</a:t>
            </a:r>
          </a:p>
          <a:p>
            <a:pPr marL="441325" marR="5080" indent="-428625" algn="just">
              <a:lnSpc>
                <a:spcPct val="114999"/>
              </a:lnSpc>
              <a:buFont typeface="Wingdings" panose="05000000000000000000" pitchFamily="2" charset="2"/>
              <a:buChar char="Ø"/>
              <a:tabLst>
                <a:tab pos="441325" algn="l"/>
              </a:tabLst>
            </a:pPr>
            <a:r>
              <a:rPr sz="1600" spc="-5" dirty="0">
                <a:latin typeface="Times New Roman"/>
                <a:cs typeface="Times New Roman"/>
              </a:rPr>
              <a:t>So stack </a:t>
            </a:r>
            <a:r>
              <a:rPr sz="1600" dirty="0">
                <a:latin typeface="Times New Roman"/>
                <a:cs typeface="Times New Roman"/>
              </a:rPr>
              <a:t>data </a:t>
            </a:r>
            <a:r>
              <a:rPr sz="1600" spc="-5" dirty="0">
                <a:latin typeface="Times New Roman"/>
                <a:cs typeface="Times New Roman"/>
              </a:rPr>
              <a:t>structure allows </a:t>
            </a:r>
            <a:r>
              <a:rPr sz="1600" dirty="0">
                <a:latin typeface="Times New Roman"/>
                <a:cs typeface="Times New Roman"/>
              </a:rPr>
              <a:t>operations </a:t>
            </a:r>
            <a:r>
              <a:rPr sz="1600" spc="-5" dirty="0">
                <a:latin typeface="Times New Roman"/>
                <a:cs typeface="Times New Roman"/>
              </a:rPr>
              <a:t>at </a:t>
            </a:r>
            <a:r>
              <a:rPr sz="1600" dirty="0">
                <a:latin typeface="Times New Roman"/>
                <a:cs typeface="Times New Roman"/>
              </a:rPr>
              <a:t>one </a:t>
            </a:r>
            <a:r>
              <a:rPr sz="1600" spc="-5" dirty="0">
                <a:latin typeface="Times New Roman"/>
                <a:cs typeface="Times New Roman"/>
              </a:rPr>
              <a:t>end which can </a:t>
            </a:r>
            <a:r>
              <a:rPr sz="1600" dirty="0">
                <a:latin typeface="Times New Roman"/>
                <a:cs typeface="Times New Roman"/>
              </a:rPr>
              <a:t>be </a:t>
            </a:r>
            <a:r>
              <a:rPr sz="1600" spc="-5" dirty="0">
                <a:latin typeface="Times New Roman"/>
                <a:cs typeface="Times New Roman"/>
              </a:rPr>
              <a:t>called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top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20" dirty="0">
                <a:latin typeface="Times New Roman"/>
                <a:cs typeface="Times New Roman"/>
              </a:rPr>
              <a:t>stack.We </a:t>
            </a:r>
            <a:r>
              <a:rPr sz="1600" spc="-5" dirty="0">
                <a:latin typeface="Times New Roman"/>
                <a:cs typeface="Times New Roman"/>
              </a:rPr>
              <a:t>can add elements </a:t>
            </a:r>
            <a:r>
              <a:rPr sz="1600" dirty="0">
                <a:latin typeface="Times New Roman"/>
                <a:cs typeface="Times New Roman"/>
              </a:rPr>
              <a:t>or remove </a:t>
            </a:r>
            <a:r>
              <a:rPr sz="1600" spc="-5" dirty="0">
                <a:latin typeface="Times New Roman"/>
                <a:cs typeface="Times New Roman"/>
              </a:rPr>
              <a:t>elements </a:t>
            </a:r>
            <a:r>
              <a:rPr sz="1600" dirty="0">
                <a:latin typeface="Times New Roman"/>
                <a:cs typeface="Times New Roman"/>
              </a:rPr>
              <a:t>only form </a:t>
            </a:r>
            <a:r>
              <a:rPr sz="1600" spc="-5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the stack.</a:t>
            </a:r>
            <a:endParaRPr sz="1600" dirty="0">
              <a:latin typeface="Times New Roman"/>
              <a:cs typeface="Times New Roman"/>
            </a:endParaRPr>
          </a:p>
          <a:p>
            <a:pPr marL="441325" marR="10160" indent="-428625" algn="just">
              <a:lnSpc>
                <a:spcPct val="114999"/>
              </a:lnSpc>
              <a:buFont typeface="Wingdings" panose="05000000000000000000" pitchFamily="2" charset="2"/>
              <a:buChar char="Ø"/>
              <a:tabLst>
                <a:tab pos="441325" algn="l"/>
              </a:tabLst>
            </a:pPr>
            <a:r>
              <a:rPr sz="1600" dirty="0">
                <a:latin typeface="Times New Roman"/>
                <a:cs typeface="Times New Roman"/>
              </a:rPr>
              <a:t>In a </a:t>
            </a:r>
            <a:r>
              <a:rPr sz="1600" spc="-5" dirty="0">
                <a:latin typeface="Times New Roman"/>
                <a:cs typeface="Times New Roman"/>
              </a:rPr>
              <a:t>stack the element inserted last in sequence will come </a:t>
            </a:r>
            <a:r>
              <a:rPr sz="1600" dirty="0">
                <a:latin typeface="Times New Roman"/>
                <a:cs typeface="Times New Roman"/>
              </a:rPr>
              <a:t>out first </a:t>
            </a:r>
            <a:r>
              <a:rPr sz="1600" spc="-5" dirty="0">
                <a:latin typeface="Times New Roman"/>
                <a:cs typeface="Times New Roman"/>
              </a:rPr>
              <a:t>as we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remove only from</a:t>
            </a:r>
            <a:r>
              <a:rPr sz="1600" spc="-5" dirty="0">
                <a:latin typeface="Times New Roman"/>
                <a:cs typeface="Times New Roman"/>
              </a:rPr>
              <a:t> the top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stack.</a:t>
            </a:r>
            <a:endParaRPr sz="1600" dirty="0">
              <a:latin typeface="Times New Roman"/>
              <a:cs typeface="Times New Roman"/>
            </a:endParaRPr>
          </a:p>
          <a:p>
            <a:pPr marL="441325" marR="7620" indent="-428625" algn="just">
              <a:lnSpc>
                <a:spcPct val="114999"/>
              </a:lnSpc>
              <a:buFont typeface="Wingdings" panose="05000000000000000000" pitchFamily="2" charset="2"/>
              <a:buChar char="Ø"/>
              <a:tabLst>
                <a:tab pos="441325" algn="l"/>
              </a:tabLst>
            </a:pPr>
            <a:r>
              <a:rPr sz="1600" spc="-5" dirty="0">
                <a:latin typeface="Times New Roman"/>
                <a:cs typeface="Times New Roman"/>
              </a:rPr>
              <a:t>Such </a:t>
            </a:r>
            <a:r>
              <a:rPr sz="1600" dirty="0">
                <a:latin typeface="Times New Roman"/>
                <a:cs typeface="Times New Roman"/>
              </a:rPr>
              <a:t>feature </a:t>
            </a:r>
            <a:r>
              <a:rPr sz="1600" spc="-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known </a:t>
            </a:r>
            <a:r>
              <a:rPr sz="1600" spc="-5" dirty="0">
                <a:latin typeface="Times New Roman"/>
                <a:cs typeface="Times New Roman"/>
              </a:rPr>
              <a:t>as Last in First Out(LIFO) </a:t>
            </a:r>
            <a:r>
              <a:rPr sz="1600" dirty="0">
                <a:latin typeface="Times New Roman"/>
                <a:cs typeface="Times New Roman"/>
              </a:rPr>
              <a:t>feature.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operations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adding and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removing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elements is </a:t>
            </a:r>
            <a:r>
              <a:rPr sz="1600" dirty="0">
                <a:latin typeface="Times New Roman"/>
                <a:cs typeface="Times New Roman"/>
              </a:rPr>
              <a:t>known</a:t>
            </a:r>
            <a:r>
              <a:rPr sz="1600" spc="-5" dirty="0">
                <a:latin typeface="Times New Roman"/>
                <a:cs typeface="Times New Roman"/>
              </a:rPr>
              <a:t> as PUSH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 </a:t>
            </a:r>
            <a:r>
              <a:rPr sz="1600" spc="-50" dirty="0">
                <a:latin typeface="Times New Roman"/>
                <a:cs typeface="Times New Roman"/>
              </a:rPr>
              <a:t>POP.</a:t>
            </a:r>
            <a:endParaRPr sz="1600" dirty="0">
              <a:latin typeface="Times New Roman"/>
              <a:cs typeface="Times New Roman"/>
            </a:endParaRPr>
          </a:p>
          <a:p>
            <a:pPr marL="441325" marR="5715" indent="-428625" algn="just">
              <a:lnSpc>
                <a:spcPct val="114999"/>
              </a:lnSpc>
              <a:buFont typeface="Wingdings" panose="05000000000000000000" pitchFamily="2" charset="2"/>
              <a:buChar char="Ø"/>
              <a:tabLst>
                <a:tab pos="441325" algn="l"/>
              </a:tabLst>
            </a:pP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following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program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implement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add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remove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functions.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65" dirty="0">
                <a:latin typeface="Times New Roman"/>
                <a:cs typeface="Times New Roman"/>
              </a:rPr>
              <a:t>We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declare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empty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list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use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append()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pop()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methods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add and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remove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data </a:t>
            </a:r>
            <a:r>
              <a:rPr sz="1600" spc="-5" dirty="0">
                <a:latin typeface="Times New Roman"/>
                <a:cs typeface="Times New Roman"/>
              </a:rPr>
              <a:t>elements.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0" y="209550"/>
            <a:ext cx="433152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Python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-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Stack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3032" y="1076325"/>
            <a:ext cx="2371242" cy="1371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0554" y="3123275"/>
            <a:ext cx="2363720" cy="10585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50"/>
            <a:ext cx="8239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3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50"/>
            <a:ext cx="67341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48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9550"/>
            <a:ext cx="68484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1969"/>
            <a:ext cx="7286625" cy="479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4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33350"/>
            <a:ext cx="46156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Python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-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Queue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150" y="753982"/>
            <a:ext cx="846010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6510" indent="-457200">
              <a:lnSpc>
                <a:spcPct val="114999"/>
              </a:lnSpc>
              <a:spcBef>
                <a:spcPts val="100"/>
              </a:spcBef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spc="-75" dirty="0">
                <a:latin typeface="Times New Roman"/>
                <a:cs typeface="Times New Roman"/>
              </a:rPr>
              <a:t>We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familiar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our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day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day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life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wait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service.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structure also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means 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same where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elements are arranged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14999"/>
              </a:lnSpc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uniqueness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lies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way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items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added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removed.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items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allowed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 </a:t>
            </a:r>
            <a:r>
              <a:rPr sz="1800" spc="-5" dirty="0">
                <a:latin typeface="Times New Roman"/>
                <a:cs typeface="Times New Roman"/>
              </a:rPr>
              <a:t>end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 removed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5" dirty="0">
                <a:latin typeface="Times New Roman"/>
                <a:cs typeface="Times New Roman"/>
              </a:rPr>
              <a:t> the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5" dirty="0">
                <a:latin typeface="Times New Roman"/>
                <a:cs typeface="Times New Roman"/>
              </a:rPr>
              <a:t> end. 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First-in-First </a:t>
            </a:r>
            <a:r>
              <a:rPr sz="1800" dirty="0">
                <a:latin typeface="Times New Roman"/>
                <a:cs typeface="Times New Roman"/>
              </a:rPr>
              <a:t>out</a:t>
            </a:r>
            <a:r>
              <a:rPr sz="1800" spc="-5" dirty="0">
                <a:latin typeface="Times New Roman"/>
                <a:cs typeface="Times New Roman"/>
              </a:rPr>
              <a:t> method.</a:t>
            </a:r>
            <a:endParaRPr sz="1800">
              <a:latin typeface="Times New Roman"/>
              <a:cs typeface="Times New Roman"/>
            </a:endParaRPr>
          </a:p>
          <a:p>
            <a:pPr marL="469900" marR="13970" indent="-457200">
              <a:lnSpc>
                <a:spcPct val="114999"/>
              </a:lnSpc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implemented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python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list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where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insert()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pop()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methods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to add and </a:t>
            </a:r>
            <a:r>
              <a:rPr sz="1800" dirty="0">
                <a:latin typeface="Times New Roman"/>
                <a:cs typeface="Times New Roman"/>
              </a:rPr>
              <a:t>remove </a:t>
            </a:r>
            <a:r>
              <a:rPr sz="1800" spc="-5" dirty="0">
                <a:latin typeface="Times New Roman"/>
                <a:cs typeface="Times New Roman"/>
              </a:rPr>
              <a:t>elements.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7812" y="3048399"/>
            <a:ext cx="5740833" cy="19215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"/>
            <a:ext cx="59912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2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1950"/>
            <a:ext cx="8543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5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50" y="80575"/>
            <a:ext cx="8936049" cy="49823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33350"/>
            <a:ext cx="45523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Python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-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975" y="821931"/>
            <a:ext cx="8195309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Graph is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a non-linear data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structure consisting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of nodes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and edges. The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nodes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are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sometimes also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referred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to as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vertices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and the edges are lines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or 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arcs that connect any two </a:t>
            </a:r>
            <a:r>
              <a:rPr sz="1800" spc="-434" dirty="0">
                <a:solidFill>
                  <a:srgbClr val="27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nodes</a:t>
            </a:r>
            <a:r>
              <a:rPr sz="1800" spc="-5" dirty="0">
                <a:solidFill>
                  <a:srgbClr val="273138"/>
                </a:solidFill>
                <a:latin typeface="Times New Roman"/>
                <a:cs typeface="Times New Roman"/>
              </a:rPr>
              <a:t> in the </a:t>
            </a:r>
            <a:r>
              <a:rPr sz="1800" dirty="0">
                <a:solidFill>
                  <a:srgbClr val="273138"/>
                </a:solidFill>
                <a:latin typeface="Times New Roman"/>
                <a:cs typeface="Times New Roman"/>
              </a:rPr>
              <a:t>graph.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Following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basic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perform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graphs.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Display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graph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vertices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Display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graph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edges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Add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vertex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Add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edge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Creating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graph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1375" y="2127295"/>
            <a:ext cx="2495063" cy="1652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66125" y="4200525"/>
            <a:ext cx="1614170" cy="2743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dirty="0">
                <a:latin typeface="Times New Roman"/>
                <a:cs typeface="Times New Roman"/>
              </a:rPr>
              <a:t>V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{a,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b,</a:t>
            </a:r>
            <a:r>
              <a:rPr sz="1800" spc="-5" dirty="0">
                <a:latin typeface="Times New Roman"/>
                <a:cs typeface="Times New Roman"/>
              </a:rPr>
              <a:t> c,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d,</a:t>
            </a:r>
            <a:r>
              <a:rPr sz="1800" spc="-5" dirty="0">
                <a:latin typeface="Times New Roman"/>
                <a:cs typeface="Times New Roman"/>
              </a:rPr>
              <a:t> e}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6125" y="4474845"/>
            <a:ext cx="2138680" cy="2743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{ab,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bd,</a:t>
            </a:r>
            <a:r>
              <a:rPr sz="1800" spc="-5" dirty="0">
                <a:latin typeface="Times New Roman"/>
                <a:cs typeface="Times New Roman"/>
              </a:rPr>
              <a:t> cd,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de}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33350"/>
            <a:ext cx="370051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5" dirty="0">
                <a:latin typeface="Times New Roman"/>
                <a:cs typeface="Times New Roman"/>
              </a:rPr>
              <a:t>Types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124" y="924755"/>
            <a:ext cx="2366010" cy="161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303133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1.</a:t>
            </a:r>
            <a:r>
              <a:rPr sz="1800" spc="-7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2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Weighted</a:t>
            </a:r>
            <a:r>
              <a:rPr sz="1800" spc="-4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Graph</a:t>
            </a:r>
            <a:endParaRPr sz="180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295"/>
              </a:spcBef>
              <a:buClr>
                <a:srgbClr val="303133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2.</a:t>
            </a:r>
            <a:r>
              <a:rPr sz="1800" spc="-5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Unweighted</a:t>
            </a:r>
            <a:r>
              <a:rPr sz="1800" spc="-5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Graph</a:t>
            </a:r>
            <a:endParaRPr sz="180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295"/>
              </a:spcBef>
              <a:buClr>
                <a:srgbClr val="303133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3.</a:t>
            </a:r>
            <a:r>
              <a:rPr sz="1800" spc="-5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Undirected</a:t>
            </a:r>
            <a:r>
              <a:rPr sz="1800" spc="-5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Graph</a:t>
            </a:r>
            <a:endParaRPr sz="180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295"/>
              </a:spcBef>
              <a:buClr>
                <a:srgbClr val="303133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4.</a:t>
            </a:r>
            <a:r>
              <a:rPr sz="1800" spc="-5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Directed</a:t>
            </a:r>
            <a:r>
              <a:rPr sz="1800" spc="-50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Times New Roman"/>
                <a:cs typeface="Times New Roman"/>
                <a:hlinkClick r:id="rId2"/>
              </a:rPr>
              <a:t>Graph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9145" y="784212"/>
            <a:ext cx="2863690" cy="19382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7125" y="3006999"/>
            <a:ext cx="2365723" cy="17407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7667" y="2832097"/>
            <a:ext cx="3141265" cy="20375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209550"/>
            <a:ext cx="447317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Storing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Graph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766" y="777190"/>
            <a:ext cx="8224239" cy="20320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922" y="3182938"/>
            <a:ext cx="8275351" cy="18182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24274" y="2731825"/>
              <a:ext cx="3686810" cy="175260"/>
            </a:xfrm>
            <a:custGeom>
              <a:avLst/>
              <a:gdLst/>
              <a:ahLst/>
              <a:cxnLst/>
              <a:rect l="l" t="t" r="r" b="b"/>
              <a:pathLst>
                <a:path w="3686810" h="175260">
                  <a:moveTo>
                    <a:pt x="3686775" y="175259"/>
                  </a:moveTo>
                  <a:lnTo>
                    <a:pt x="0" y="175259"/>
                  </a:lnTo>
                  <a:lnTo>
                    <a:pt x="0" y="0"/>
                  </a:lnTo>
                  <a:lnTo>
                    <a:pt x="3686775" y="0"/>
                  </a:lnTo>
                  <a:lnTo>
                    <a:pt x="3686775" y="17525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11574" y="2713283"/>
            <a:ext cx="379349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880000"/>
                </a:solidFill>
                <a:latin typeface="Courier New"/>
                <a:cs typeface="Courier New"/>
              </a:rPr>
              <a:t>#</a:t>
            </a:r>
            <a:r>
              <a:rPr sz="1150" spc="-20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Create</a:t>
            </a:r>
            <a:r>
              <a:rPr sz="1150" spc="-15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the</a:t>
            </a:r>
            <a:r>
              <a:rPr sz="1150" spc="-20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dictionary</a:t>
            </a:r>
            <a:r>
              <a:rPr sz="1150" spc="-15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with</a:t>
            </a:r>
            <a:r>
              <a:rPr sz="1150" spc="-15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graph</a:t>
            </a:r>
            <a:r>
              <a:rPr sz="1150" spc="-20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elements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574" y="2888543"/>
            <a:ext cx="11303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Courier New"/>
                <a:cs typeface="Courier New"/>
              </a:rPr>
              <a:t>g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674" y="2907085"/>
            <a:ext cx="759460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335"/>
              </a:lnSpc>
            </a:pPr>
            <a:r>
              <a:rPr sz="1150" spc="-5" dirty="0">
                <a:latin typeface="Courier New"/>
                <a:cs typeface="Courier New"/>
              </a:rPr>
              <a:t>raph</a:t>
            </a:r>
            <a:r>
              <a:rPr sz="1150" spc="-130" dirty="0"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=</a:t>
            </a:r>
            <a:r>
              <a:rPr sz="1150" spc="-7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{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9674" y="3082345"/>
            <a:ext cx="1959610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335"/>
              </a:lnSpc>
            </a:pPr>
            <a:r>
              <a:rPr sz="1150" spc="-5" dirty="0">
                <a:solidFill>
                  <a:srgbClr val="008800"/>
                </a:solidFill>
                <a:latin typeface="Courier New"/>
                <a:cs typeface="Courier New"/>
              </a:rPr>
              <a:t>"a"</a:t>
            </a:r>
            <a:r>
              <a:rPr sz="1150" spc="-80" dirty="0">
                <a:solidFill>
                  <a:srgbClr val="008800"/>
                </a:solidFill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:</a:t>
            </a:r>
            <a:r>
              <a:rPr sz="1150" spc="-5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[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"b"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"c","d"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],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9674" y="3257605"/>
            <a:ext cx="2045335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335"/>
              </a:lnSpc>
            </a:pPr>
            <a:r>
              <a:rPr sz="1150" spc="-5" dirty="0">
                <a:solidFill>
                  <a:srgbClr val="008800"/>
                </a:solidFill>
                <a:latin typeface="Courier New"/>
                <a:cs typeface="Courier New"/>
              </a:rPr>
              <a:t>"b"</a:t>
            </a:r>
            <a:r>
              <a:rPr sz="1150" spc="-80" dirty="0">
                <a:solidFill>
                  <a:srgbClr val="008800"/>
                </a:solidFill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:</a:t>
            </a:r>
            <a:r>
              <a:rPr sz="1150" spc="-4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15" dirty="0">
                <a:solidFill>
                  <a:srgbClr val="666600"/>
                </a:solidFill>
                <a:latin typeface="Courier New"/>
                <a:cs typeface="Courier New"/>
              </a:rPr>
              <a:t>[</a:t>
            </a:r>
            <a:r>
              <a:rPr sz="1150" spc="-15" dirty="0">
                <a:solidFill>
                  <a:srgbClr val="008800"/>
                </a:solidFill>
                <a:latin typeface="Courier New"/>
                <a:cs typeface="Courier New"/>
              </a:rPr>
              <a:t>"a"</a:t>
            </a:r>
            <a:r>
              <a:rPr sz="1150" spc="-15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4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"d","e"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],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9674" y="3432865"/>
            <a:ext cx="1702435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335"/>
              </a:lnSpc>
            </a:pPr>
            <a:r>
              <a:rPr sz="1150" spc="-5" dirty="0">
                <a:solidFill>
                  <a:srgbClr val="008800"/>
                </a:solidFill>
                <a:latin typeface="Courier New"/>
                <a:cs typeface="Courier New"/>
              </a:rPr>
              <a:t>"c"</a:t>
            </a:r>
            <a:r>
              <a:rPr sz="1150" spc="-85" dirty="0">
                <a:solidFill>
                  <a:srgbClr val="008800"/>
                </a:solidFill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:</a:t>
            </a:r>
            <a:r>
              <a:rPr sz="1150" spc="-5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15" dirty="0">
                <a:solidFill>
                  <a:srgbClr val="666600"/>
                </a:solidFill>
                <a:latin typeface="Courier New"/>
                <a:cs typeface="Courier New"/>
              </a:rPr>
              <a:t>[</a:t>
            </a:r>
            <a:r>
              <a:rPr sz="1150" spc="-15" dirty="0">
                <a:solidFill>
                  <a:srgbClr val="008800"/>
                </a:solidFill>
                <a:latin typeface="Courier New"/>
                <a:cs typeface="Courier New"/>
              </a:rPr>
              <a:t>"a"</a:t>
            </a:r>
            <a:r>
              <a:rPr sz="1150" spc="-15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5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15" dirty="0">
                <a:solidFill>
                  <a:srgbClr val="008800"/>
                </a:solidFill>
                <a:latin typeface="Courier New"/>
                <a:cs typeface="Courier New"/>
              </a:rPr>
              <a:t>"d"</a:t>
            </a:r>
            <a:r>
              <a:rPr sz="1150" spc="-15" dirty="0">
                <a:solidFill>
                  <a:srgbClr val="666600"/>
                </a:solidFill>
                <a:latin typeface="Courier New"/>
                <a:cs typeface="Courier New"/>
              </a:rPr>
              <a:t>],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9674" y="3608125"/>
            <a:ext cx="2302510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335"/>
              </a:lnSpc>
            </a:pPr>
            <a:r>
              <a:rPr sz="1150" spc="-5" dirty="0">
                <a:solidFill>
                  <a:srgbClr val="008800"/>
                </a:solidFill>
                <a:latin typeface="Courier New"/>
                <a:cs typeface="Courier New"/>
              </a:rPr>
              <a:t>"d"</a:t>
            </a:r>
            <a:r>
              <a:rPr sz="1150" spc="-75" dirty="0">
                <a:solidFill>
                  <a:srgbClr val="008800"/>
                </a:solidFill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:</a:t>
            </a:r>
            <a:r>
              <a:rPr sz="1150" spc="-4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[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"a"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"b"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"c"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"e"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],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9674" y="3783385"/>
            <a:ext cx="1530985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231775">
              <a:lnSpc>
                <a:spcPts val="1335"/>
              </a:lnSpc>
            </a:pPr>
            <a:r>
              <a:rPr sz="1150" spc="-5" dirty="0">
                <a:solidFill>
                  <a:srgbClr val="008800"/>
                </a:solidFill>
                <a:latin typeface="Courier New"/>
                <a:cs typeface="Courier New"/>
              </a:rPr>
              <a:t>"e"</a:t>
            </a:r>
            <a:r>
              <a:rPr sz="1150" spc="-85" dirty="0">
                <a:solidFill>
                  <a:srgbClr val="008800"/>
                </a:solidFill>
                <a:latin typeface="Courier New"/>
                <a:cs typeface="Courier New"/>
              </a:rPr>
              <a:t> </a:t>
            </a: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:</a:t>
            </a:r>
            <a:r>
              <a:rPr sz="1150" spc="-5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[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"b"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1150" spc="-20" dirty="0">
                <a:solidFill>
                  <a:srgbClr val="008800"/>
                </a:solidFill>
                <a:latin typeface="Courier New"/>
                <a:cs typeface="Courier New"/>
              </a:rPr>
              <a:t>"d"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]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24266" y="3958653"/>
            <a:ext cx="1457960" cy="350520"/>
          </a:xfrm>
          <a:custGeom>
            <a:avLst/>
            <a:gdLst/>
            <a:ahLst/>
            <a:cxnLst/>
            <a:rect l="l" t="t" r="r" b="b"/>
            <a:pathLst>
              <a:path w="1457960" h="350520">
                <a:moveTo>
                  <a:pt x="1457566" y="175260"/>
                </a:moveTo>
                <a:lnTo>
                  <a:pt x="85737" y="175260"/>
                </a:lnTo>
                <a:lnTo>
                  <a:pt x="85737" y="0"/>
                </a:lnTo>
                <a:lnTo>
                  <a:pt x="0" y="0"/>
                </a:lnTo>
                <a:lnTo>
                  <a:pt x="0" y="175260"/>
                </a:lnTo>
                <a:lnTo>
                  <a:pt x="0" y="350520"/>
                </a:lnTo>
                <a:lnTo>
                  <a:pt x="1457566" y="350520"/>
                </a:lnTo>
                <a:lnTo>
                  <a:pt x="1457566" y="17526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11574" y="3940103"/>
            <a:ext cx="15151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666600"/>
                </a:solidFill>
                <a:latin typeface="Courier New"/>
                <a:cs typeface="Courier New"/>
              </a:rPr>
              <a:t>}</a:t>
            </a: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solidFill>
                  <a:srgbClr val="880000"/>
                </a:solidFill>
                <a:latin typeface="Courier New"/>
                <a:cs typeface="Courier New"/>
              </a:rPr>
              <a:t>#</a:t>
            </a:r>
            <a:r>
              <a:rPr sz="1150" spc="-35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Print</a:t>
            </a:r>
            <a:r>
              <a:rPr sz="1150" spc="-35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the</a:t>
            </a:r>
            <a:r>
              <a:rPr sz="1150" spc="-30" dirty="0">
                <a:solidFill>
                  <a:srgbClr val="880000"/>
                </a:solidFill>
                <a:latin typeface="Courier New"/>
                <a:cs typeface="Courier New"/>
              </a:rPr>
              <a:t> </a:t>
            </a:r>
            <a:r>
              <a:rPr sz="1150" spc="-5" dirty="0">
                <a:solidFill>
                  <a:srgbClr val="880000"/>
                </a:solidFill>
                <a:latin typeface="Courier New"/>
                <a:cs typeface="Courier New"/>
              </a:rPr>
              <a:t>graph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9674" y="4309165"/>
            <a:ext cx="1042035" cy="17526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150" spc="-20" dirty="0">
                <a:solidFill>
                  <a:srgbClr val="000088"/>
                </a:solidFill>
                <a:latin typeface="Courier New"/>
                <a:cs typeface="Courier New"/>
              </a:rPr>
              <a:t>print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(</a:t>
            </a:r>
            <a:r>
              <a:rPr sz="1150" spc="-20" dirty="0">
                <a:latin typeface="Courier New"/>
                <a:cs typeface="Courier New"/>
              </a:rPr>
              <a:t>graph</a:t>
            </a:r>
            <a:r>
              <a:rPr sz="1150" spc="-20" dirty="0">
                <a:solidFill>
                  <a:srgbClr val="666600"/>
                </a:solidFill>
                <a:latin typeface="Courier New"/>
                <a:cs typeface="Courier New"/>
              </a:rPr>
              <a:t>)</a:t>
            </a:r>
            <a:endParaRPr sz="1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324"/>
            <a:ext cx="9143999" cy="4598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44385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/>
                <a:cs typeface="Times New Roman"/>
              </a:rPr>
              <a:t>Adding</a:t>
            </a:r>
            <a:r>
              <a:rPr b="1" spc="-5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</a:t>
            </a:r>
            <a:r>
              <a:rPr b="1" spc="-4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vertex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50"/>
            <a:ext cx="88963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4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3350"/>
            <a:ext cx="81057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7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5750"/>
            <a:ext cx="8829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47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50"/>
            <a:ext cx="65722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457200" y="285750"/>
            <a:ext cx="3733800" cy="692497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list1 = ['physics', 'chemistry', 1997, 2000]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list2 = [1, 2, 3, 4, 5 ]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list3 = ["a", "b", "c", "d"]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457200" y="1885950"/>
            <a:ext cx="3733800" cy="261610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dict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=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{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'Name'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: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'Zara'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'Age'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: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var(--bs-font-monospace)"/>
                <a:cs typeface="Arial" pitchFamily="34" charset="0"/>
              </a:rPr>
              <a:t>7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'Class'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: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'First'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}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381000" y="2800350"/>
            <a:ext cx="3496470" cy="692497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tup1 = ('physics', 'chemistry', 1997, 2000);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tup2 = (1, 2, 3, 4, 5 );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  <a:cs typeface="Arial" pitchFamily="34" charset="0"/>
              </a:rPr>
              <a:t>tup3 = "a", "b", "c", "d";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304800" y="4019550"/>
            <a:ext cx="5638800" cy="477054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  <a:cs typeface="Arial" pitchFamily="34" charset="0"/>
              </a:rPr>
              <a:t>Days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=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  <a:cs typeface="Arial" pitchFamily="34" charset="0"/>
              </a:rPr>
              <a:t>set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([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Mon"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"Tue"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"Wed"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"Thu"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"Fri"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"Sat"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"Sun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])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  <a:cs typeface="Arial" pitchFamily="34" charset="0"/>
              </a:rPr>
              <a:t>Months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={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Jan"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"Feb"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,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"Mar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  <a:cs typeface="Arial" pitchFamily="34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  <a:cs typeface="Arial" pitchFamily="34" charset="0"/>
              </a:rPr>
              <a:t>}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9550"/>
            <a:ext cx="82105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9550"/>
            <a:ext cx="62007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21"/>
            <a:ext cx="6896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56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9550"/>
            <a:ext cx="81343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61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575" y="894281"/>
            <a:ext cx="84607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33"/>
                </a:solidFill>
                <a:latin typeface="Times New Roman"/>
                <a:cs typeface="Times New Roman"/>
              </a:rPr>
              <a:t>A </a:t>
            </a:r>
            <a:r>
              <a:rPr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tree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is also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one of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data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structures that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represent hierarchical data.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Suppose we want to </a:t>
            </a:r>
            <a:r>
              <a:rPr sz="1800" spc="-43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show the employees and their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positions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in the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hierarchical form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then it can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be represented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as </a:t>
            </a:r>
            <a:r>
              <a:rPr sz="1800" spc="-43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shown</a:t>
            </a:r>
            <a:r>
              <a:rPr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33333"/>
                </a:solidFill>
                <a:latin typeface="Times New Roman"/>
                <a:cs typeface="Times New Roman"/>
              </a:rPr>
              <a:t>below: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1761" y="57784"/>
            <a:ext cx="32816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75" dirty="0">
                <a:solidFill>
                  <a:srgbClr val="610B37"/>
                </a:solidFill>
                <a:latin typeface="Times New Roman"/>
                <a:cs typeface="Times New Roman"/>
              </a:rPr>
              <a:t>Tree</a:t>
            </a:r>
            <a:r>
              <a:rPr sz="3000" b="1" spc="-55" dirty="0">
                <a:solidFill>
                  <a:srgbClr val="610B37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610B37"/>
                </a:solidFill>
                <a:latin typeface="Times New Roman"/>
                <a:cs typeface="Times New Roman"/>
              </a:rPr>
              <a:t>Data</a:t>
            </a:r>
            <a:r>
              <a:rPr sz="3000" b="1" spc="-45" dirty="0">
                <a:solidFill>
                  <a:srgbClr val="610B37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610B37"/>
                </a:solidFill>
                <a:latin typeface="Times New Roman"/>
                <a:cs typeface="Times New Roman"/>
              </a:rPr>
              <a:t>Structure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549" y="1673225"/>
            <a:ext cx="9032875" cy="3296920"/>
            <a:chOff x="111549" y="1673225"/>
            <a:chExt cx="9032875" cy="3296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3199" y="1843699"/>
              <a:ext cx="3380799" cy="3126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49" y="1673225"/>
              <a:ext cx="6060650" cy="2633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552" y="55498"/>
            <a:ext cx="262128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b="1" spc="-30" dirty="0">
                <a:latin typeface="Arial"/>
                <a:cs typeface="Arial"/>
              </a:rPr>
              <a:t>Terminology</a:t>
            </a:r>
            <a:endParaRPr sz="34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575" y="572746"/>
            <a:ext cx="1470660" cy="3360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Root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Edge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15900" algn="l"/>
              </a:tabLst>
            </a:pPr>
            <a:r>
              <a:rPr sz="1600" b="1" spc="-10" dirty="0">
                <a:solidFill>
                  <a:srgbClr val="E00D50"/>
                </a:solidFill>
                <a:latin typeface="Times New Roman"/>
                <a:cs typeface="Times New Roman"/>
              </a:rPr>
              <a:t>Parent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Child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Siblings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5200"/>
              </a:lnSpc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Leaf </a:t>
            </a:r>
            <a:r>
              <a:rPr sz="1600" b="1" dirty="0">
                <a:solidFill>
                  <a:srgbClr val="E00D50"/>
                </a:solidFill>
                <a:latin typeface="Times New Roman"/>
                <a:cs typeface="Times New Roman"/>
              </a:rPr>
              <a:t> 7.Internal</a:t>
            </a:r>
            <a:r>
              <a:rPr sz="1600" b="1" spc="-95" dirty="0">
                <a:solidFill>
                  <a:srgbClr val="E00D5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Nodes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215900" algn="l"/>
              </a:tabLst>
            </a:pPr>
            <a:r>
              <a:rPr sz="1600" b="1" spc="-10" dirty="0">
                <a:solidFill>
                  <a:srgbClr val="E00D50"/>
                </a:solidFill>
                <a:latin typeface="Times New Roman"/>
                <a:cs typeface="Times New Roman"/>
              </a:rPr>
              <a:t>Degree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2159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Level</a:t>
            </a:r>
            <a:endParaRPr sz="16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3175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Height</a:t>
            </a:r>
            <a:endParaRPr sz="1600">
              <a:latin typeface="Times New Roman"/>
              <a:cs typeface="Times New Roman"/>
            </a:endParaRPr>
          </a:p>
          <a:p>
            <a:pPr marL="306070" indent="-294005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306705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Depth</a:t>
            </a:r>
            <a:endParaRPr sz="16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3175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Path</a:t>
            </a:r>
            <a:endParaRPr sz="16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317500" algn="l"/>
              </a:tabLst>
            </a:pPr>
            <a:r>
              <a:rPr sz="1600" b="1" spc="-5" dirty="0">
                <a:solidFill>
                  <a:srgbClr val="E00D50"/>
                </a:solidFill>
                <a:latin typeface="Times New Roman"/>
                <a:cs typeface="Times New Roman"/>
              </a:rPr>
              <a:t>Sub</a:t>
            </a:r>
            <a:r>
              <a:rPr sz="1600" b="1" spc="-65" dirty="0">
                <a:solidFill>
                  <a:srgbClr val="E00D50"/>
                </a:solidFill>
                <a:latin typeface="Times New Roman"/>
                <a:cs typeface="Times New Roman"/>
              </a:rPr>
              <a:t> </a:t>
            </a:r>
            <a:r>
              <a:rPr sz="1600" b="1" spc="-45" dirty="0">
                <a:solidFill>
                  <a:srgbClr val="E00D50"/>
                </a:solidFill>
                <a:latin typeface="Times New Roman"/>
                <a:cs typeface="Times New Roman"/>
              </a:rPr>
              <a:t>Tree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549" y="270325"/>
            <a:ext cx="8985885" cy="4873625"/>
            <a:chOff x="111549" y="270325"/>
            <a:chExt cx="8985885" cy="4873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0387" y="3692475"/>
              <a:ext cx="3385724" cy="1451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7400" y="1772350"/>
              <a:ext cx="2949510" cy="15992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5375" y="2410505"/>
              <a:ext cx="2996600" cy="128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274" y="3881285"/>
              <a:ext cx="1902575" cy="11984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3212" y="270325"/>
              <a:ext cx="2724124" cy="1451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7475" y="813900"/>
              <a:ext cx="2845750" cy="1379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49" y="3912300"/>
              <a:ext cx="3498850" cy="11674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575" y="2468900"/>
              <a:ext cx="1902575" cy="12842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462" y="1511675"/>
              <a:ext cx="1902575" cy="10600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675" y="520550"/>
              <a:ext cx="2519725" cy="1167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09550"/>
            <a:ext cx="302762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5" dirty="0">
                <a:latin typeface="Times New Roman"/>
                <a:cs typeface="Times New Roman"/>
              </a:rPr>
              <a:t>Types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75" dirty="0">
                <a:latin typeface="Times New Roman"/>
                <a:cs typeface="Times New Roman"/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650" y="768682"/>
            <a:ext cx="2870200" cy="1981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General</a:t>
            </a:r>
            <a:r>
              <a:rPr sz="2400" b="1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2400" b="1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2400" b="1" spc="-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search</a:t>
            </a:r>
            <a:r>
              <a:rPr sz="2400" b="1" spc="-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31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V</a:t>
            </a:r>
            <a:r>
              <a:rPr sz="2400" b="1" dirty="0">
                <a:solidFill>
                  <a:srgbClr val="292929"/>
                </a:solidFill>
                <a:latin typeface="Times New Roman"/>
                <a:cs typeface="Times New Roman"/>
              </a:rPr>
              <a:t>L</a:t>
            </a:r>
            <a:r>
              <a:rPr sz="2400" b="1" spc="-1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92929"/>
                </a:solidFill>
                <a:latin typeface="Times New Roman"/>
                <a:cs typeface="Times New Roman"/>
              </a:rPr>
              <a:t>t</a:t>
            </a:r>
            <a:r>
              <a:rPr sz="2400" b="1" spc="-45" dirty="0">
                <a:solidFill>
                  <a:srgbClr val="292929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ee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Red-black</a:t>
            </a:r>
            <a:r>
              <a:rPr sz="2400" b="1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tree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8617" y="1068991"/>
            <a:ext cx="5296413" cy="356904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5238750" cy="2876551"/>
          </a:xfrm>
          <a:prstGeom prst="rect">
            <a:avLst/>
          </a:prstGeom>
          <a:noFill/>
        </p:spPr>
      </p:pic>
      <p:pic>
        <p:nvPicPr>
          <p:cNvPr id="1028" name="Picture 4" descr="Tre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971550"/>
            <a:ext cx="4286250" cy="4333875"/>
          </a:xfrm>
          <a:prstGeom prst="rect">
            <a:avLst/>
          </a:prstGeom>
          <a:noFill/>
        </p:spPr>
      </p:pic>
      <p:pic>
        <p:nvPicPr>
          <p:cNvPr id="1030" name="Picture 6" descr="Tre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419350"/>
            <a:ext cx="4762500" cy="2486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5" y="573047"/>
            <a:ext cx="8946515" cy="414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292929"/>
                </a:solidFill>
                <a:latin typeface="Georgia"/>
                <a:cs typeface="Georgia"/>
              </a:rPr>
              <a:t>general tree</a:t>
            </a:r>
            <a:r>
              <a:rPr sz="1600" b="1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is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 tree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data structure where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there are no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constraints on the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hierarchical structure.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980000"/>
                </a:solidFill>
                <a:latin typeface="Arial"/>
                <a:cs typeface="Arial"/>
              </a:rPr>
              <a:t>Properties</a:t>
            </a:r>
            <a:endParaRPr sz="1650">
              <a:latin typeface="Arial"/>
              <a:cs typeface="Arial"/>
            </a:endParaRPr>
          </a:p>
          <a:p>
            <a:pPr marL="762000" indent="-37084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Follow</a:t>
            </a:r>
            <a:r>
              <a:rPr sz="1600" spc="-2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properties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tree.</a:t>
            </a:r>
            <a:endParaRPr sz="1600">
              <a:latin typeface="Georgia"/>
              <a:cs typeface="Georgia"/>
            </a:endParaRPr>
          </a:p>
          <a:p>
            <a:pPr marL="762000" indent="-3968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node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can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have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any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number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children.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880000"/>
                </a:solidFill>
                <a:latin typeface="Arial"/>
                <a:cs typeface="Arial"/>
              </a:rPr>
              <a:t>Usage</a:t>
            </a:r>
            <a:endParaRPr sz="1650">
              <a:latin typeface="Arial"/>
              <a:cs typeface="Arial"/>
            </a:endParaRPr>
          </a:p>
          <a:p>
            <a:pPr marL="391160">
              <a:lnSpc>
                <a:spcPct val="100000"/>
              </a:lnSpc>
              <a:spcBef>
                <a:spcPts val="105"/>
              </a:spcBef>
              <a:tabLst>
                <a:tab pos="761365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1.	Used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store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hierarchical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data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such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folder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structures.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292929"/>
                </a:solidFill>
                <a:latin typeface="Georgia"/>
                <a:cs typeface="Georgia"/>
              </a:rPr>
              <a:t>binary</a:t>
            </a:r>
            <a:r>
              <a:rPr sz="1600" b="1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1" spc="-5" dirty="0">
                <a:solidFill>
                  <a:srgbClr val="292929"/>
                </a:solidFill>
                <a:latin typeface="Georgia"/>
                <a:cs typeface="Georgia"/>
              </a:rPr>
              <a:t>tree</a:t>
            </a:r>
            <a:r>
              <a:rPr sz="1600" b="1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is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 tree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data structure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where the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following properties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can be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found.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b="1" spc="-5" dirty="0">
                <a:solidFill>
                  <a:srgbClr val="880000"/>
                </a:solidFill>
                <a:latin typeface="Arial"/>
                <a:cs typeface="Arial"/>
              </a:rPr>
              <a:t>Properties</a:t>
            </a:r>
            <a:endParaRPr sz="1650">
              <a:latin typeface="Arial"/>
              <a:cs typeface="Arial"/>
            </a:endParaRPr>
          </a:p>
          <a:p>
            <a:pPr marL="762000" indent="-3708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Follow</a:t>
            </a:r>
            <a:r>
              <a:rPr sz="1600" spc="-2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properties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tree.</a:t>
            </a:r>
            <a:endParaRPr sz="1600">
              <a:latin typeface="Georgia"/>
              <a:cs typeface="Georgia"/>
            </a:endParaRPr>
          </a:p>
          <a:p>
            <a:pPr marL="762000" indent="-3968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node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can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have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at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most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two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child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nodes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(children).</a:t>
            </a:r>
            <a:endParaRPr sz="1600">
              <a:latin typeface="Georgia"/>
              <a:cs typeface="Georgia"/>
            </a:endParaRPr>
          </a:p>
          <a:p>
            <a:pPr marL="762000" indent="-3956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These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two child nodes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are known as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the</a:t>
            </a:r>
            <a:r>
              <a:rPr sz="1600" spc="4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1" i="1" spc="-5" dirty="0">
                <a:solidFill>
                  <a:srgbClr val="292929"/>
                </a:solidFill>
                <a:latin typeface="Georgia"/>
                <a:cs typeface="Georgia"/>
              </a:rPr>
              <a:t>left child</a:t>
            </a:r>
            <a:r>
              <a:rPr sz="1600" b="1" i="1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and</a:t>
            </a:r>
            <a:r>
              <a:rPr sz="160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b="1" i="1" spc="-5" dirty="0">
                <a:solidFill>
                  <a:srgbClr val="292929"/>
                </a:solidFill>
                <a:latin typeface="Georgia"/>
                <a:cs typeface="Georgia"/>
              </a:rPr>
              <a:t>right child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.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b="1" spc="-5" dirty="0">
                <a:solidFill>
                  <a:srgbClr val="880000"/>
                </a:solidFill>
                <a:latin typeface="Arial"/>
                <a:cs typeface="Arial"/>
              </a:rPr>
              <a:t>Usage</a:t>
            </a:r>
            <a:endParaRPr sz="1650">
              <a:latin typeface="Arial"/>
              <a:cs typeface="Arial"/>
            </a:endParaRPr>
          </a:p>
          <a:p>
            <a:pPr marL="762000" indent="-37084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Used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by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compilers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build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syntax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trees.</a:t>
            </a:r>
            <a:endParaRPr sz="1600">
              <a:latin typeface="Georgia"/>
              <a:cs typeface="Georgia"/>
            </a:endParaRPr>
          </a:p>
          <a:p>
            <a:pPr marL="762000" indent="-3968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Used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implement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expression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parsers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expression</a:t>
            </a:r>
            <a:r>
              <a:rPr sz="1600" spc="-1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solvers.</a:t>
            </a:r>
            <a:endParaRPr sz="1600">
              <a:latin typeface="Georgia"/>
              <a:cs typeface="Georgia"/>
            </a:endParaRPr>
          </a:p>
          <a:p>
            <a:pPr marL="762000" indent="-3956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Used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store</a:t>
            </a:r>
            <a:r>
              <a:rPr sz="1600" spc="-20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router-tables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Georgia"/>
                <a:cs typeface="Georgia"/>
              </a:rPr>
              <a:t>routers.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9800" y="799125"/>
            <a:ext cx="2984199" cy="16653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1533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/>
                <a:cs typeface="Times New Roman"/>
              </a:rPr>
              <a:t>General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spc="-75" dirty="0">
                <a:latin typeface="Times New Roman"/>
                <a:cs typeface="Times New Roman"/>
              </a:rPr>
              <a:t>Tree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&amp;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z="4000" b="1" spc="-10" dirty="0">
                <a:latin typeface="Times New Roman"/>
                <a:cs typeface="Times New Roman"/>
              </a:rPr>
              <a:t>Binary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spc="-75" dirty="0">
                <a:latin typeface="Times New Roman"/>
                <a:cs typeface="Times New Roman"/>
              </a:rPr>
              <a:t>Tree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3714750"/>
            <a:ext cx="2572205" cy="128590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0"/>
            <a:ext cx="51181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Binary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search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534856"/>
            <a:ext cx="8979535" cy="285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1800" b="1" spc="-10" dirty="0">
                <a:solidFill>
                  <a:srgbClr val="292929"/>
                </a:solidFill>
                <a:latin typeface="Times New Roman"/>
                <a:cs typeface="Times New Roman"/>
              </a:rPr>
              <a:t> search tree</a:t>
            </a:r>
            <a:r>
              <a:rPr sz="1800" b="1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more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constricted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extension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tree.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80000"/>
                </a:solidFill>
                <a:latin typeface="Times New Roman"/>
                <a:cs typeface="Times New Roman"/>
              </a:rPr>
              <a:t>Properties</a:t>
            </a:r>
            <a:endParaRPr sz="1800">
              <a:latin typeface="Times New Roman"/>
              <a:cs typeface="Times New Roman"/>
            </a:endParaRPr>
          </a:p>
          <a:p>
            <a:pPr marL="762000" indent="-40005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Follow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properties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tree.</a:t>
            </a:r>
            <a:endParaRPr sz="1800">
              <a:latin typeface="Times New Roman"/>
              <a:cs typeface="Times New Roman"/>
            </a:endParaRPr>
          </a:p>
          <a:p>
            <a:pPr marL="761365" marR="5080" indent="-418465" algn="just">
              <a:lnSpc>
                <a:spcPct val="100000"/>
              </a:lnSpc>
              <a:spcBef>
                <a:spcPts val="100"/>
              </a:spcBef>
              <a:buFont typeface="Georgia"/>
              <a:buAutoNum type="arabicPeriod"/>
              <a:tabLst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Has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 unique property known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as the </a:t>
            </a:r>
            <a:r>
              <a:rPr sz="1800" b="1" spc="-10" dirty="0">
                <a:solidFill>
                  <a:srgbClr val="292929"/>
                </a:solidFill>
                <a:latin typeface="Times New Roman"/>
                <a:cs typeface="Times New Roman"/>
              </a:rPr>
              <a:t>binary-search-tree </a:t>
            </a:r>
            <a:r>
              <a:rPr sz="18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property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. This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property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states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that the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value of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 left child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 a given node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should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be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less than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or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equal to the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parent </a:t>
            </a:r>
            <a:r>
              <a:rPr sz="1800" spc="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value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and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value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right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child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should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be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greater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than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equal to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parent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value.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880000"/>
                </a:solidFill>
                <a:latin typeface="Times New Roman"/>
                <a:cs typeface="Times New Roman"/>
              </a:rPr>
              <a:t>Usage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implement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simple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sorting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algorithms.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Can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be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as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priority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queues.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many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search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applications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where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are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constantly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entering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and leaving.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6466" y="3481580"/>
            <a:ext cx="4707236" cy="1554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75" y="123950"/>
            <a:ext cx="8923649" cy="483364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24" y="622113"/>
            <a:ext cx="5462270" cy="401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n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b="1" spc="-22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7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V</a:t>
            </a:r>
            <a:r>
              <a:rPr sz="1700" b="1" dirty="0">
                <a:solidFill>
                  <a:srgbClr val="292929"/>
                </a:solidFill>
                <a:latin typeface="Times New Roman"/>
                <a:cs typeface="Times New Roman"/>
              </a:rPr>
              <a:t>L</a:t>
            </a:r>
            <a:r>
              <a:rPr sz="1700" b="1" spc="-9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292929"/>
                </a:solidFill>
                <a:latin typeface="Times New Roman"/>
                <a:cs typeface="Times New Roman"/>
              </a:rPr>
              <a:t>t</a:t>
            </a:r>
            <a:r>
              <a:rPr sz="1700" b="1" spc="-35" dirty="0">
                <a:solidFill>
                  <a:srgbClr val="292929"/>
                </a:solidFill>
                <a:latin typeface="Times New Roman"/>
                <a:cs typeface="Times New Roman"/>
              </a:rPr>
              <a:t>r</a:t>
            </a:r>
            <a:r>
              <a:rPr sz="17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r>
              <a:rPr sz="1700" b="1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r>
              <a:rPr sz="17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i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s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self-balancin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g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binary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searc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h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tree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.</a:t>
            </a:r>
            <a:r>
              <a:rPr sz="1700" spc="-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Thi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s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i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s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the 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first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tree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introduced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which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automatically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balances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its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height.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980000"/>
                </a:solidFill>
                <a:latin typeface="Times New Roman"/>
                <a:cs typeface="Times New Roman"/>
              </a:rPr>
              <a:t>Properties</a:t>
            </a:r>
            <a:endParaRPr sz="1700" dirty="0">
              <a:latin typeface="Times New Roman"/>
              <a:cs typeface="Times New Roman"/>
            </a:endParaRPr>
          </a:p>
          <a:p>
            <a:pPr marL="762000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Follow</a:t>
            </a:r>
            <a:r>
              <a:rPr sz="17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properties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search</a:t>
            </a:r>
            <a:r>
              <a:rPr sz="17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trees.</a:t>
            </a:r>
            <a:endParaRPr sz="1700" dirty="0">
              <a:latin typeface="Times New Roman"/>
              <a:cs typeface="Times New Roman"/>
            </a:endParaRPr>
          </a:p>
          <a:p>
            <a:pPr marL="762000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Self-balancing.</a:t>
            </a:r>
            <a:endParaRPr sz="1700" dirty="0">
              <a:latin typeface="Times New Roman"/>
              <a:cs typeface="Times New Roman"/>
            </a:endParaRPr>
          </a:p>
          <a:p>
            <a:pPr marL="761365" marR="473709" indent="-406400">
              <a:lnSpc>
                <a:spcPct val="100000"/>
              </a:lnSpc>
              <a:spcBef>
                <a:spcPts val="100"/>
              </a:spcBef>
              <a:buFont typeface="Georgia"/>
              <a:buAutoNum type="arabicPeriod"/>
              <a:tabLst>
                <a:tab pos="761365" algn="l"/>
                <a:tab pos="762000" algn="l"/>
              </a:tabLst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Each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node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stores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a value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called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a </a:t>
            </a:r>
            <a:r>
              <a:rPr sz="17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balance </a:t>
            </a:r>
            <a:r>
              <a:rPr sz="1700" b="1" dirty="0">
                <a:solidFill>
                  <a:srgbClr val="292929"/>
                </a:solidFill>
                <a:latin typeface="Times New Roman"/>
                <a:cs typeface="Times New Roman"/>
              </a:rPr>
              <a:t>factor </a:t>
            </a:r>
            <a:r>
              <a:rPr sz="1700" b="1" spc="-409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which is the difference in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height between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its left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subtree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and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right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subtree.</a:t>
            </a:r>
            <a:endParaRPr sz="1700" dirty="0">
              <a:latin typeface="Times New Roman"/>
              <a:cs typeface="Times New Roman"/>
            </a:endParaRPr>
          </a:p>
          <a:p>
            <a:pPr marL="762000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All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nodes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must</a:t>
            </a:r>
            <a:r>
              <a:rPr sz="17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have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balance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factor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-1,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0</a:t>
            </a:r>
            <a:r>
              <a:rPr sz="17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or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1.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980000"/>
                </a:solidFill>
                <a:latin typeface="Times New Roman"/>
                <a:cs typeface="Times New Roman"/>
              </a:rPr>
              <a:t>Usage</a:t>
            </a:r>
            <a:endParaRPr sz="1700" dirty="0">
              <a:latin typeface="Times New Roman"/>
              <a:cs typeface="Times New Roman"/>
            </a:endParaRPr>
          </a:p>
          <a:p>
            <a:pPr marL="761365" marR="585470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Used in situations where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frequent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insertions are </a:t>
            </a:r>
            <a:r>
              <a:rPr sz="1700" spc="-409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involved.</a:t>
            </a:r>
            <a:endParaRPr sz="1700" dirty="0">
              <a:latin typeface="Times New Roman"/>
              <a:cs typeface="Times New Roman"/>
            </a:endParaRPr>
          </a:p>
          <a:p>
            <a:pPr marL="761365" marR="5080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Used in Memory management subsystem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of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the Linux </a:t>
            </a:r>
            <a:r>
              <a:rPr sz="1700" spc="-409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kernel </a:t>
            </a:r>
            <a:r>
              <a:rPr sz="1700" spc="-5" dirty="0">
                <a:solidFill>
                  <a:srgbClr val="292929"/>
                </a:solidFill>
                <a:latin typeface="Times New Roman"/>
                <a:cs typeface="Times New Roman"/>
              </a:rPr>
              <a:t>to search memory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regions of processes during </a:t>
            </a:r>
            <a:r>
              <a:rPr sz="1700" spc="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/>
                <a:cs typeface="Times New Roman"/>
              </a:rPr>
              <a:t>preemption.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0"/>
            <a:ext cx="33860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Times New Roman"/>
                <a:cs typeface="Times New Roman"/>
              </a:rPr>
              <a:t>A</a:t>
            </a:r>
            <a:r>
              <a:rPr b="1" spc="-5" dirty="0">
                <a:latin typeface="Times New Roman"/>
                <a:cs typeface="Times New Roman"/>
              </a:rPr>
              <a:t>V</a:t>
            </a:r>
            <a:r>
              <a:rPr b="1" dirty="0">
                <a:latin typeface="Times New Roman"/>
                <a:cs typeface="Times New Roman"/>
              </a:rPr>
              <a:t>L</a:t>
            </a:r>
            <a:r>
              <a:rPr b="1" spc="-220" dirty="0">
                <a:latin typeface="Times New Roman"/>
                <a:cs typeface="Times New Roman"/>
              </a:rPr>
              <a:t> </a:t>
            </a:r>
            <a:r>
              <a:rPr b="1" spc="-225" dirty="0">
                <a:latin typeface="Times New Roman"/>
                <a:cs typeface="Times New Roman"/>
              </a:rPr>
              <a:t>T</a:t>
            </a:r>
            <a:r>
              <a:rPr b="1" spc="-60" dirty="0">
                <a:latin typeface="Times New Roman"/>
                <a:cs typeface="Times New Roman"/>
              </a:rPr>
              <a:t>r</a:t>
            </a:r>
            <a:r>
              <a:rPr b="1" spc="-5" dirty="0">
                <a:latin typeface="Times New Roman"/>
                <a:cs typeface="Times New Roman"/>
              </a:rPr>
              <a:t>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71" y="198953"/>
            <a:ext cx="2980300" cy="3609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9000" y="66675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3-2=1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6234" y="144994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1-2=-1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3284" y="163460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0-1=-1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43815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AVL Rotations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Left rotation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Right rotation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Left-Right rotation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Right-Left rotation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81400" y="438150"/>
            <a:ext cx="531324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 Rotation</a:t>
            </a:r>
          </a:p>
          <a:p>
            <a:endParaRPr lang="en-US" dirty="0"/>
          </a:p>
          <a:p>
            <a:r>
              <a:rPr lang="en-US" dirty="0"/>
              <a:t>If a tree becomes unbalanced, when a node is inserted</a:t>
            </a:r>
          </a:p>
          <a:p>
            <a:r>
              <a:rPr lang="en-US" dirty="0"/>
              <a:t> into the right </a:t>
            </a:r>
            <a:r>
              <a:rPr lang="en-US" dirty="0" err="1"/>
              <a:t>subtree</a:t>
            </a:r>
            <a:r>
              <a:rPr lang="en-US" dirty="0"/>
              <a:t> of the right </a:t>
            </a:r>
            <a:r>
              <a:rPr lang="en-US" dirty="0" err="1"/>
              <a:t>subtree</a:t>
            </a:r>
            <a:r>
              <a:rPr lang="en-US" dirty="0"/>
              <a:t>, </a:t>
            </a:r>
          </a:p>
          <a:p>
            <a:r>
              <a:rPr lang="en-US" dirty="0"/>
              <a:t>then we perform a single left rotation −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96258" name="Picture 2" descr="Left Ro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419350"/>
            <a:ext cx="5380337" cy="199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66675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Right Rotation</a:t>
            </a:r>
          </a:p>
          <a:p>
            <a:endParaRPr lang="en-US" dirty="0"/>
          </a:p>
          <a:p>
            <a:r>
              <a:rPr lang="en-US" dirty="0"/>
              <a:t>AVL tree may become unbalanced, if a node is inserted in the left </a:t>
            </a:r>
            <a:r>
              <a:rPr lang="en-US" dirty="0" err="1"/>
              <a:t>subtree</a:t>
            </a:r>
            <a:r>
              <a:rPr lang="en-US" dirty="0"/>
              <a:t> of the left </a:t>
            </a:r>
            <a:r>
              <a:rPr lang="en-US" dirty="0" err="1"/>
              <a:t>subtree</a:t>
            </a:r>
            <a:r>
              <a:rPr lang="en-US" dirty="0"/>
              <a:t>. The tree then needs a right rotation.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97282" name="Picture 2" descr="Right Ro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66950"/>
            <a:ext cx="5181600" cy="1875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61950"/>
            <a:ext cx="7514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Left-Right Rotation</a:t>
            </a:r>
          </a:p>
          <a:p>
            <a:r>
              <a:rPr lang="en-US" dirty="0"/>
              <a:t>Double rotations. </a:t>
            </a:r>
          </a:p>
          <a:p>
            <a:r>
              <a:rPr lang="en-US" dirty="0"/>
              <a:t>A left-right rotation is a combination of left rotation followed by right rotation.</a:t>
            </a:r>
          </a:p>
        </p:txBody>
      </p:sp>
      <p:pic>
        <p:nvPicPr>
          <p:cNvPr id="98305" name="Picture 1" descr="Right Ro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81150"/>
            <a:ext cx="762000" cy="1428750"/>
          </a:xfrm>
          <a:prstGeom prst="rect">
            <a:avLst/>
          </a:prstGeom>
          <a:noFill/>
        </p:spPr>
      </p:pic>
      <p:pic>
        <p:nvPicPr>
          <p:cNvPr id="98306" name="Picture 2" descr="Left Rot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581150"/>
            <a:ext cx="1009650" cy="1428750"/>
          </a:xfrm>
          <a:prstGeom prst="rect">
            <a:avLst/>
          </a:prstGeom>
          <a:noFill/>
        </p:spPr>
      </p:pic>
      <p:pic>
        <p:nvPicPr>
          <p:cNvPr id="98307" name="Picture 3" descr="Left Rot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1504950"/>
            <a:ext cx="1057275" cy="1428750"/>
          </a:xfrm>
          <a:prstGeom prst="rect">
            <a:avLst/>
          </a:prstGeom>
          <a:noFill/>
        </p:spPr>
      </p:pic>
      <p:pic>
        <p:nvPicPr>
          <p:cNvPr id="98308" name="Picture 4" descr="Right Ro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1657350"/>
            <a:ext cx="1047750" cy="1428750"/>
          </a:xfrm>
          <a:prstGeom prst="rect">
            <a:avLst/>
          </a:prstGeom>
          <a:noFill/>
        </p:spPr>
      </p:pic>
      <p:pic>
        <p:nvPicPr>
          <p:cNvPr id="98309" name="Picture 5" descr="Balanced Avl Tre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1885950"/>
            <a:ext cx="1247775" cy="1047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38150"/>
            <a:ext cx="708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Right-Left Rotation</a:t>
            </a:r>
          </a:p>
          <a:p>
            <a:r>
              <a:rPr lang="en-US" dirty="0"/>
              <a:t>The second type of double rotation is Right-Left Rotation. It is a combination of right rotation followed by left rotation.</a:t>
            </a:r>
          </a:p>
        </p:txBody>
      </p:sp>
      <p:pic>
        <p:nvPicPr>
          <p:cNvPr id="99329" name="Picture 1" descr="Left Subtree of Right Sub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09750"/>
            <a:ext cx="762000" cy="1619250"/>
          </a:xfrm>
          <a:prstGeom prst="rect">
            <a:avLst/>
          </a:prstGeom>
          <a:noFill/>
        </p:spPr>
      </p:pic>
      <p:pic>
        <p:nvPicPr>
          <p:cNvPr id="99330" name="Picture 2" descr="Subtree Right Rot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038350"/>
            <a:ext cx="1095375" cy="1524000"/>
          </a:xfrm>
          <a:prstGeom prst="rect">
            <a:avLst/>
          </a:prstGeom>
          <a:noFill/>
        </p:spPr>
      </p:pic>
      <p:pic>
        <p:nvPicPr>
          <p:cNvPr id="99331" name="Picture 3" descr="Right Unbalanced Tre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038350"/>
            <a:ext cx="1114425" cy="1524000"/>
          </a:xfrm>
          <a:prstGeom prst="rect">
            <a:avLst/>
          </a:prstGeom>
          <a:noFill/>
        </p:spPr>
      </p:pic>
      <p:pic>
        <p:nvPicPr>
          <p:cNvPr id="99332" name="Picture 4" descr="Left Ro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1962150"/>
            <a:ext cx="1095375" cy="1428750"/>
          </a:xfrm>
          <a:prstGeom prst="rect">
            <a:avLst/>
          </a:prstGeom>
          <a:noFill/>
        </p:spPr>
      </p:pic>
      <p:pic>
        <p:nvPicPr>
          <p:cNvPr id="99333" name="Picture 5" descr="Balanced AVL Tre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2800" y="2266950"/>
            <a:ext cx="1247775" cy="1047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0"/>
            <a:ext cx="338606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Times New Roman"/>
                <a:cs typeface="Times New Roman"/>
              </a:rPr>
              <a:t>A</a:t>
            </a:r>
            <a:r>
              <a:rPr b="1" spc="-5" dirty="0">
                <a:latin typeface="Times New Roman"/>
                <a:cs typeface="Times New Roman"/>
              </a:rPr>
              <a:t>V</a:t>
            </a:r>
            <a:r>
              <a:rPr b="1" dirty="0">
                <a:latin typeface="Times New Roman"/>
                <a:cs typeface="Times New Roman"/>
              </a:rPr>
              <a:t>L</a:t>
            </a:r>
            <a:r>
              <a:rPr b="1" spc="-220" dirty="0">
                <a:latin typeface="Times New Roman"/>
                <a:cs typeface="Times New Roman"/>
              </a:rPr>
              <a:t> </a:t>
            </a:r>
            <a:r>
              <a:rPr b="1" spc="-225" dirty="0">
                <a:latin typeface="Times New Roman"/>
                <a:cs typeface="Times New Roman"/>
              </a:rPr>
              <a:t>T</a:t>
            </a:r>
            <a:r>
              <a:rPr b="1" spc="-60" dirty="0">
                <a:latin typeface="Times New Roman"/>
                <a:cs typeface="Times New Roman"/>
              </a:rPr>
              <a:t>r</a:t>
            </a:r>
            <a:r>
              <a:rPr b="1" spc="-5" dirty="0">
                <a:latin typeface="Times New Roman"/>
                <a:cs typeface="Times New Roman"/>
              </a:rPr>
              <a:t>ee</a:t>
            </a:r>
          </a:p>
        </p:txBody>
      </p:sp>
      <p:pic>
        <p:nvPicPr>
          <p:cNvPr id="15362" name="Picture 2" descr="AVL Tree | Brilliant Math &amp; Science Wiki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8082" y="209550"/>
            <a:ext cx="3355918" cy="2733676"/>
          </a:xfrm>
          <a:prstGeom prst="rect">
            <a:avLst/>
          </a:prstGeom>
          <a:noFill/>
        </p:spPr>
      </p:pic>
      <p:pic>
        <p:nvPicPr>
          <p:cNvPr id="15364" name="Picture 4" descr="File:AVL Tree Example.gif - Wikimedia Commons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809750"/>
            <a:ext cx="5418667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0"/>
            <a:ext cx="8686800" cy="857250"/>
          </a:xfrm>
        </p:spPr>
        <p:txBody>
          <a:bodyPr>
            <a:normAutofit/>
          </a:bodyPr>
          <a:lstStyle/>
          <a:p>
            <a:r>
              <a:rPr lang="en-US" sz="2400" dirty="0"/>
              <a:t>Arrange the elements based on AVL tree:35,50,40,25,30,60,78,20,28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472880"/>
            <a:ext cx="8970010" cy="456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red-black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tree is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self-balancing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binary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search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tree,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where each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node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has a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colour;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red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or black. </a:t>
            </a:r>
            <a:r>
              <a:rPr sz="1800" spc="-434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 colours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nodes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are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used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to make sure that the tree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remains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approximately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balanced </a:t>
            </a:r>
            <a:r>
              <a:rPr sz="1800" spc="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during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insertions and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deletions.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880000"/>
                </a:solidFill>
                <a:latin typeface="Times New Roman"/>
                <a:cs typeface="Times New Roman"/>
              </a:rPr>
              <a:t>Properties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Follow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properties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binary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search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trees.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spcBef>
                <a:spcPts val="100"/>
              </a:spcBef>
              <a:buFontTx/>
              <a:buAutoNum type="arabicPeriod"/>
              <a:tabLst>
                <a:tab pos="761365" algn="l"/>
                <a:tab pos="762000" algn="l"/>
              </a:tabLst>
            </a:pPr>
            <a:r>
              <a:rPr sz="1800" spc="-5">
                <a:solidFill>
                  <a:srgbClr val="292929"/>
                </a:solidFill>
                <a:latin typeface="Times New Roman"/>
                <a:cs typeface="Times New Roman"/>
              </a:rPr>
              <a:t>Self-balancing.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Each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node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either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red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or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black.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root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black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(sometimes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omitted).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All</a:t>
            </a:r>
            <a:r>
              <a:rPr sz="18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leaves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(denoted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NIL)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are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black.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If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node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is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red,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then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its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children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are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black.</a:t>
            </a:r>
            <a:endParaRPr sz="1800">
              <a:latin typeface="Times New Roman"/>
              <a:cs typeface="Times New Roman"/>
            </a:endParaRPr>
          </a:p>
          <a:p>
            <a:pPr marL="761365" marR="18161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Every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path from a given node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to any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its leaf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nodes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must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go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through the same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number </a:t>
            </a:r>
            <a:r>
              <a:rPr sz="1800" spc="-434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black nodes.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880000"/>
                </a:solidFill>
                <a:latin typeface="Times New Roman"/>
                <a:cs typeface="Times New Roman"/>
              </a:rPr>
              <a:t>Usage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base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structures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in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computational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geometry.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Times New Roman"/>
                <a:cs typeface="Times New Roman"/>
              </a:rPr>
              <a:t>Completely</a:t>
            </a:r>
            <a:r>
              <a:rPr sz="1800" i="1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Times New Roman"/>
                <a:cs typeface="Times New Roman"/>
              </a:rPr>
              <a:t>Fair</a:t>
            </a:r>
            <a:r>
              <a:rPr sz="1800" i="1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292929"/>
                </a:solidFill>
                <a:latin typeface="Times New Roman"/>
                <a:cs typeface="Times New Roman"/>
              </a:rPr>
              <a:t>Scheduler</a:t>
            </a:r>
            <a:r>
              <a:rPr sz="1800" i="1" spc="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in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current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Linux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kernels.</a:t>
            </a:r>
            <a:endParaRPr sz="1800">
              <a:latin typeface="Times New Roman"/>
              <a:cs typeface="Times New Roman"/>
            </a:endParaRPr>
          </a:p>
          <a:p>
            <a:pPr marL="762000" indent="-4000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61365" algn="l"/>
                <a:tab pos="762000" algn="l"/>
              </a:tabLst>
            </a:pP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Used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Times New Roman"/>
                <a:cs typeface="Times New Roman"/>
              </a:rPr>
              <a:t>epoll</a:t>
            </a:r>
            <a:r>
              <a:rPr sz="1800" i="1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system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call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implementation</a:t>
            </a:r>
            <a:r>
              <a:rPr sz="18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 Linux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kernel.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90184" y="85725"/>
            <a:ext cx="2395220" cy="457200"/>
          </a:xfrm>
          <a:custGeom>
            <a:avLst/>
            <a:gdLst/>
            <a:ahLst/>
            <a:cxnLst/>
            <a:rect l="l" t="t" r="r" b="b"/>
            <a:pathLst>
              <a:path w="2395220" h="457200">
                <a:moveTo>
                  <a:pt x="2394830" y="457199"/>
                </a:moveTo>
                <a:lnTo>
                  <a:pt x="0" y="457199"/>
                </a:lnTo>
                <a:lnTo>
                  <a:pt x="0" y="0"/>
                </a:lnTo>
                <a:lnTo>
                  <a:pt x="2394830" y="0"/>
                </a:lnTo>
                <a:lnTo>
                  <a:pt x="2394830" y="457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0200" y="0"/>
            <a:ext cx="462351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Red-black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tree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Data Structures and Algorithms: Red-Black Tre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819149"/>
            <a:ext cx="6553200" cy="38110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350"/>
            <a:ext cx="7915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9220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Linear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Data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40384"/>
            <a:ext cx="881062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33350"/>
            <a:ext cx="7315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25" dirty="0">
                <a:latin typeface="Times New Roman"/>
                <a:cs typeface="Times New Roman"/>
              </a:rPr>
              <a:t>T</a:t>
            </a:r>
            <a:r>
              <a:rPr b="1" spc="-60" dirty="0">
                <a:latin typeface="Times New Roman"/>
                <a:cs typeface="Times New Roman"/>
              </a:rPr>
              <a:t>r</a:t>
            </a:r>
            <a:r>
              <a:rPr b="1" spc="-10" dirty="0">
                <a:latin typeface="Times New Roman"/>
                <a:cs typeface="Times New Roman"/>
              </a:rPr>
              <a:t>e</a:t>
            </a:r>
            <a:r>
              <a:rPr b="1" dirty="0">
                <a:latin typeface="Times New Roman"/>
                <a:cs typeface="Times New Roman"/>
              </a:rPr>
              <a:t>e</a:t>
            </a:r>
            <a:r>
              <a:rPr b="1" spc="-60" dirty="0">
                <a:latin typeface="Times New Roman"/>
                <a:cs typeface="Times New Roman"/>
              </a:rPr>
              <a:t> </a:t>
            </a:r>
            <a:r>
              <a:rPr b="1" spc="-225" dirty="0">
                <a:latin typeface="Times New Roman"/>
                <a:cs typeface="Times New Roman"/>
              </a:rPr>
              <a:t>T</a:t>
            </a:r>
            <a:r>
              <a:rPr b="1" spc="-10" dirty="0">
                <a:latin typeface="Times New Roman"/>
                <a:cs typeface="Times New Roman"/>
              </a:rPr>
              <a:t>raversa</a:t>
            </a:r>
            <a:r>
              <a:rPr b="1" dirty="0">
                <a:latin typeface="Times New Roman"/>
                <a:cs typeface="Times New Roman"/>
              </a:rPr>
              <a:t>l</a:t>
            </a:r>
            <a:r>
              <a:rPr b="1" spc="-17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Algorithms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674" y="780825"/>
            <a:ext cx="4077598" cy="3924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82725" y="3215150"/>
            <a:ext cx="484314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880000"/>
                </a:solidFill>
                <a:latin typeface="Times New Roman"/>
                <a:cs typeface="Times New Roman"/>
              </a:rPr>
              <a:t>PRE</a:t>
            </a:r>
            <a:r>
              <a:rPr sz="2400" spc="20" dirty="0">
                <a:solidFill>
                  <a:srgbClr val="88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880000"/>
                </a:solidFill>
                <a:latin typeface="Times New Roman"/>
                <a:cs typeface="Times New Roman"/>
              </a:rPr>
              <a:t>ORDER</a:t>
            </a:r>
            <a:r>
              <a:rPr sz="2400" spc="-5" dirty="0">
                <a:latin typeface="Times New Roman"/>
                <a:cs typeface="Times New Roman"/>
              </a:rPr>
              <a:t>-</a:t>
            </a:r>
            <a:r>
              <a:rPr lang="en-IN" sz="2400" spc="-5" dirty="0" err="1">
                <a:latin typeface="Times New Roman"/>
                <a:cs typeface="Times New Roman"/>
              </a:rPr>
              <a:t>Root</a:t>
            </a:r>
            <a:r>
              <a:rPr lang="en-IN" sz="2400" spc="-5" dirty="0" err="1">
                <a:latin typeface="Times New Roman"/>
                <a:cs typeface="Times New Roman"/>
                <a:sym typeface="Wingdings" panose="05000000000000000000" pitchFamily="2" charset="2"/>
              </a:rPr>
              <a:t>leftRight</a:t>
            </a:r>
            <a:endParaRPr lang="en-IN" sz="2400" spc="-5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21,10,5,3,7,12,30,25,100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2725" y="1195245"/>
            <a:ext cx="4495165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980000"/>
                </a:solidFill>
                <a:latin typeface="Times New Roman"/>
                <a:cs typeface="Times New Roman"/>
              </a:rPr>
              <a:t>INORDER-</a:t>
            </a:r>
            <a:r>
              <a:rPr lang="en-IN" sz="2400" spc="-20" dirty="0" err="1">
                <a:latin typeface="Times New Roman"/>
                <a:cs typeface="Times New Roman"/>
              </a:rPr>
              <a:t>Left</a:t>
            </a:r>
            <a:r>
              <a:rPr lang="en-IN" sz="2400" spc="-20" dirty="0" err="1">
                <a:latin typeface="Times New Roman"/>
                <a:cs typeface="Times New Roman"/>
                <a:sym typeface="Wingdings" panose="05000000000000000000" pitchFamily="2" charset="2"/>
              </a:rPr>
              <a:t>R</a:t>
            </a:r>
            <a:r>
              <a:rPr lang="en-IN" sz="2400" spc="-20" dirty="0" err="1">
                <a:latin typeface="Times New Roman"/>
                <a:cs typeface="Times New Roman"/>
              </a:rPr>
              <a:t>oot</a:t>
            </a:r>
            <a:r>
              <a:rPr lang="en-IN" sz="2400" spc="-20" dirty="0" err="1"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IN" sz="2400" spc="-20" dirty="0" err="1">
                <a:latin typeface="Times New Roman"/>
                <a:cs typeface="Times New Roman"/>
              </a:rPr>
              <a:t>right</a:t>
            </a:r>
            <a:r>
              <a:rPr lang="en-IN"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3,5,7,10,12,21,25,30,100 </a:t>
            </a:r>
            <a:endParaRPr lang="en-IN" sz="24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 </a:t>
            </a:r>
            <a:endParaRPr lang="en-IN" sz="2400" spc="5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880000"/>
                </a:solidFill>
                <a:latin typeface="Times New Roman"/>
                <a:cs typeface="Times New Roman"/>
              </a:rPr>
              <a:t>POS</a:t>
            </a:r>
            <a:r>
              <a:rPr sz="2400" spc="-45" dirty="0">
                <a:solidFill>
                  <a:srgbClr val="8800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880000"/>
                </a:solidFill>
                <a:latin typeface="Times New Roman"/>
                <a:cs typeface="Times New Roman"/>
              </a:rPr>
              <a:t>ORDER</a:t>
            </a:r>
            <a:r>
              <a:rPr sz="2400" dirty="0">
                <a:solidFill>
                  <a:srgbClr val="880000"/>
                </a:solidFill>
                <a:latin typeface="Times New Roman"/>
                <a:cs typeface="Times New Roman"/>
              </a:rPr>
              <a:t>-</a:t>
            </a:r>
            <a:r>
              <a:rPr lang="en-IN" sz="2400" spc="-5" dirty="0" err="1">
                <a:latin typeface="Times New Roman"/>
                <a:cs typeface="Times New Roman"/>
              </a:rPr>
              <a:t>Lef</a:t>
            </a:r>
            <a:r>
              <a:rPr lang="en-IN" sz="2400" spc="-180" dirty="0" err="1">
                <a:latin typeface="Times New Roman"/>
                <a:cs typeface="Times New Roman"/>
              </a:rPr>
              <a:t>t</a:t>
            </a:r>
            <a:r>
              <a:rPr lang="en-IN" sz="2400" dirty="0" err="1">
                <a:latin typeface="Times New Roman"/>
                <a:cs typeface="Times New Roman"/>
                <a:sym typeface="Wingdings" panose="05000000000000000000" pitchFamily="2" charset="2"/>
              </a:rPr>
              <a:t>R</a:t>
            </a:r>
            <a:r>
              <a:rPr lang="en-IN" sz="2400" dirty="0" err="1">
                <a:latin typeface="Times New Roman"/>
                <a:cs typeface="Times New Roman"/>
              </a:rPr>
              <a:t>igh</a:t>
            </a:r>
            <a:r>
              <a:rPr lang="en-IN" sz="2400" spc="-180" dirty="0" err="1">
                <a:latin typeface="Times New Roman"/>
                <a:cs typeface="Times New Roman"/>
              </a:rPr>
              <a:t>t</a:t>
            </a:r>
            <a:r>
              <a:rPr lang="en-IN" sz="2400" dirty="0" err="1">
                <a:latin typeface="Times New Roman"/>
                <a:cs typeface="Times New Roman"/>
                <a:sym typeface="Wingdings" panose="05000000000000000000" pitchFamily="2" charset="2"/>
              </a:rPr>
              <a:t>R</a:t>
            </a:r>
            <a:r>
              <a:rPr lang="en-IN" sz="2400" dirty="0" err="1">
                <a:latin typeface="Times New Roman"/>
                <a:cs typeface="Times New Roman"/>
              </a:rPr>
              <a:t>oot</a:t>
            </a:r>
            <a:r>
              <a:rPr sz="2400" dirty="0">
                <a:latin typeface="Times New Roman"/>
                <a:cs typeface="Times New Roman"/>
              </a:rPr>
              <a:t>  3,7,5,12,10,25,100,30,21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5750"/>
            <a:ext cx="4210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3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"/>
            <a:ext cx="6105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58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57816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4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"/>
            <a:ext cx="5238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89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"/>
            <a:ext cx="7648575" cy="49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1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579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23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7162800" cy="46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9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56806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/>
                <a:cs typeface="Times New Roman"/>
              </a:rPr>
              <a:t>Python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-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Search</a:t>
            </a:r>
            <a:r>
              <a:rPr b="1" spc="-85" dirty="0">
                <a:latin typeface="Times New Roman"/>
                <a:cs typeface="Times New Roman"/>
              </a:rPr>
              <a:t> </a:t>
            </a:r>
            <a:r>
              <a:rPr b="1" spc="-75" dirty="0">
                <a:latin typeface="Times New Roman"/>
                <a:cs typeface="Times New Roman"/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25" y="710381"/>
            <a:ext cx="86188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Binary Search </a:t>
            </a:r>
            <a:r>
              <a:rPr sz="1800" spc="-20" dirty="0">
                <a:latin typeface="Times New Roman"/>
                <a:cs typeface="Times New Roman"/>
              </a:rPr>
              <a:t>Tree </a:t>
            </a:r>
            <a:r>
              <a:rPr sz="1800" dirty="0">
                <a:latin typeface="Times New Roman"/>
                <a:cs typeface="Times New Roman"/>
              </a:rPr>
              <a:t>(BST)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tree in which all the </a:t>
            </a:r>
            <a:r>
              <a:rPr sz="1800" dirty="0">
                <a:latin typeface="Times New Roman"/>
                <a:cs typeface="Times New Roman"/>
              </a:rPr>
              <a:t>nodes follow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below-mentioned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properties.The</a:t>
            </a:r>
            <a:r>
              <a:rPr sz="1800" spc="-5" dirty="0">
                <a:latin typeface="Times New Roman"/>
                <a:cs typeface="Times New Roman"/>
              </a:rPr>
              <a:t> left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sub-tree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key </a:t>
            </a:r>
            <a:r>
              <a:rPr sz="1800" spc="-5" dirty="0">
                <a:latin typeface="Times New Roman"/>
                <a:cs typeface="Times New Roman"/>
              </a:rPr>
              <a:t>less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equal 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parent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node's </a:t>
            </a:r>
            <a:r>
              <a:rPr sz="1800" spc="-30" dirty="0">
                <a:latin typeface="Times New Roman"/>
                <a:cs typeface="Times New Roman"/>
              </a:rPr>
              <a:t>key.</a:t>
            </a:r>
            <a:endParaRPr sz="1800">
              <a:latin typeface="Times New Roman"/>
              <a:cs typeface="Times New Roman"/>
            </a:endParaRPr>
          </a:p>
          <a:p>
            <a:pPr marL="469900" marR="363220" indent="-457200">
              <a:lnSpc>
                <a:spcPct val="100000"/>
              </a:lnSpc>
              <a:buFont typeface="MS UI Gothic"/>
              <a:buChar char="❖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right </a:t>
            </a:r>
            <a:r>
              <a:rPr sz="1800" spc="-5" dirty="0">
                <a:latin typeface="Times New Roman"/>
                <a:cs typeface="Times New Roman"/>
              </a:rPr>
              <a:t>sub-tree </a:t>
            </a:r>
            <a:r>
              <a:rPr sz="1800" dirty="0">
                <a:latin typeface="Times New Roman"/>
                <a:cs typeface="Times New Roman"/>
              </a:rPr>
              <a:t>of a node has a key greater </a:t>
            </a:r>
            <a:r>
              <a:rPr sz="1800" spc="-5" dirty="0">
                <a:latin typeface="Times New Roman"/>
                <a:cs typeface="Times New Roman"/>
              </a:rPr>
              <a:t>than to its </a:t>
            </a:r>
            <a:r>
              <a:rPr sz="1800" dirty="0">
                <a:latin typeface="Times New Roman"/>
                <a:cs typeface="Times New Roman"/>
              </a:rPr>
              <a:t>parent node's </a:t>
            </a:r>
            <a:r>
              <a:rPr sz="1800" spc="-15" dirty="0">
                <a:latin typeface="Times New Roman"/>
                <a:cs typeface="Times New Roman"/>
              </a:rPr>
              <a:t>key.Thus, </a:t>
            </a:r>
            <a:r>
              <a:rPr sz="1800" spc="-5" dirty="0">
                <a:latin typeface="Times New Roman"/>
                <a:cs typeface="Times New Roman"/>
              </a:rPr>
              <a:t>BST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divides</a:t>
            </a:r>
            <a:r>
              <a:rPr sz="1800" spc="-5" dirty="0">
                <a:latin typeface="Times New Roman"/>
                <a:cs typeface="Times New Roman"/>
              </a:rPr>
              <a:t> all its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sub-trees into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two segments;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left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sub-tree 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right </a:t>
            </a:r>
            <a:r>
              <a:rPr sz="1800" spc="-5" dirty="0">
                <a:latin typeface="Times New Roman"/>
                <a:cs typeface="Times New Roman"/>
              </a:rPr>
              <a:t>sub-tree.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725" y="2103825"/>
            <a:ext cx="5691505" cy="27432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 marL="456565" indent="-456565">
              <a:lnSpc>
                <a:spcPts val="2090"/>
              </a:lnSpc>
              <a:buFont typeface="MS UI Gothic"/>
              <a:buChar char="❖"/>
              <a:tabLst>
                <a:tab pos="456565" algn="l"/>
                <a:tab pos="457200" algn="l"/>
              </a:tabLst>
            </a:pPr>
            <a:r>
              <a:rPr sz="1800" spc="-5" dirty="0">
                <a:latin typeface="Times New Roman"/>
                <a:cs typeface="Times New Roman"/>
              </a:rPr>
              <a:t>left_subtree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(keys)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node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(key)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right_subtree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(keys)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25" y="2457901"/>
            <a:ext cx="8876030" cy="207073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19"/>
              </a:spcBef>
            </a:pPr>
            <a:r>
              <a:rPr sz="1800" b="1" spc="-10" dirty="0">
                <a:solidFill>
                  <a:srgbClr val="880000"/>
                </a:solidFill>
                <a:latin typeface="Times New Roman"/>
                <a:cs typeface="Times New Roman"/>
              </a:rPr>
              <a:t>Search</a:t>
            </a:r>
            <a:r>
              <a:rPr sz="1800" b="1" spc="-20" dirty="0">
                <a:solidFill>
                  <a:srgbClr val="88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80000"/>
                </a:solidFill>
                <a:latin typeface="Times New Roman"/>
                <a:cs typeface="Times New Roman"/>
              </a:rPr>
              <a:t>for</a:t>
            </a:r>
            <a:r>
              <a:rPr sz="1800" b="1" spc="-45" dirty="0">
                <a:solidFill>
                  <a:srgbClr val="88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80000"/>
                </a:solidFill>
                <a:latin typeface="Times New Roman"/>
                <a:cs typeface="Times New Roman"/>
              </a:rPr>
              <a:t>a</a:t>
            </a:r>
            <a:r>
              <a:rPr sz="1800" b="1" spc="-10" dirty="0">
                <a:solidFill>
                  <a:srgbClr val="88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80000"/>
                </a:solidFill>
                <a:latin typeface="Times New Roman"/>
                <a:cs typeface="Times New Roman"/>
              </a:rPr>
              <a:t>value</a:t>
            </a:r>
            <a:r>
              <a:rPr sz="1800" b="1" spc="-15" dirty="0">
                <a:solidFill>
                  <a:srgbClr val="88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880000"/>
                </a:solidFill>
                <a:latin typeface="Times New Roman"/>
                <a:cs typeface="Times New Roman"/>
              </a:rPr>
              <a:t>in</a:t>
            </a:r>
            <a:r>
              <a:rPr sz="1800" b="1" spc="-15" dirty="0">
                <a:solidFill>
                  <a:srgbClr val="88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880000"/>
                </a:solidFill>
                <a:latin typeface="Times New Roman"/>
                <a:cs typeface="Times New Roman"/>
              </a:rPr>
              <a:t>a</a:t>
            </a:r>
            <a:r>
              <a:rPr sz="1800" b="1" spc="-10" dirty="0">
                <a:solidFill>
                  <a:srgbClr val="880000"/>
                </a:solidFill>
                <a:latin typeface="Times New Roman"/>
                <a:cs typeface="Times New Roman"/>
              </a:rPr>
              <a:t> B-tree:</a:t>
            </a:r>
            <a:endParaRPr sz="1800">
              <a:latin typeface="Times New Roman"/>
              <a:cs typeface="Times New Roman"/>
            </a:endParaRPr>
          </a:p>
          <a:p>
            <a:pPr marL="469900" marR="8890" indent="-457200" algn="just">
              <a:lnSpc>
                <a:spcPct val="114999"/>
              </a:lnSpc>
              <a:spcBef>
                <a:spcPts val="600"/>
              </a:spcBef>
              <a:buFont typeface="MS UI Gothic"/>
              <a:buChar char="❖"/>
              <a:tabLst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Searching</a:t>
            </a:r>
            <a:r>
              <a:rPr sz="1800" dirty="0">
                <a:latin typeface="Times New Roman"/>
                <a:cs typeface="Times New Roman"/>
              </a:rPr>
              <a:t> for a value </a:t>
            </a:r>
            <a:r>
              <a:rPr sz="1800" spc="-5" dirty="0">
                <a:latin typeface="Times New Roman"/>
                <a:cs typeface="Times New Roman"/>
              </a:rPr>
              <a:t>in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tree involves comparing the incoming </a:t>
            </a:r>
            <a:r>
              <a:rPr sz="1800" dirty="0">
                <a:latin typeface="Times New Roman"/>
                <a:cs typeface="Times New Roman"/>
              </a:rPr>
              <a:t>value </a:t>
            </a:r>
            <a:r>
              <a:rPr sz="1800" spc="-5" dirty="0">
                <a:latin typeface="Times New Roman"/>
                <a:cs typeface="Times New Roman"/>
              </a:rPr>
              <a:t>with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value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exiting </a:t>
            </a:r>
            <a:r>
              <a:rPr sz="1800" dirty="0">
                <a:latin typeface="Times New Roman"/>
                <a:cs typeface="Times New Roman"/>
              </a:rPr>
              <a:t>nodes. </a:t>
            </a:r>
            <a:r>
              <a:rPr sz="1800" spc="-5" dirty="0">
                <a:latin typeface="Times New Roman"/>
                <a:cs typeface="Times New Roman"/>
              </a:rPr>
              <a:t>Here also we traverse the </a:t>
            </a:r>
            <a:r>
              <a:rPr sz="1800" dirty="0">
                <a:latin typeface="Times New Roman"/>
                <a:cs typeface="Times New Roman"/>
              </a:rPr>
              <a:t>nodes from </a:t>
            </a:r>
            <a:r>
              <a:rPr sz="1800" spc="-5" dirty="0">
                <a:latin typeface="Times New Roman"/>
                <a:cs typeface="Times New Roman"/>
              </a:rPr>
              <a:t>left to </a:t>
            </a:r>
            <a:r>
              <a:rPr sz="1800" dirty="0">
                <a:latin typeface="Times New Roman"/>
                <a:cs typeface="Times New Roman"/>
              </a:rPr>
              <a:t>right </a:t>
            </a:r>
            <a:r>
              <a:rPr sz="1800" spc="-5" dirty="0">
                <a:latin typeface="Times New Roman"/>
                <a:cs typeface="Times New Roman"/>
              </a:rPr>
              <a:t>and then </a:t>
            </a:r>
            <a:r>
              <a:rPr sz="1800" dirty="0">
                <a:latin typeface="Times New Roman"/>
                <a:cs typeface="Times New Roman"/>
              </a:rPr>
              <a:t>finally </a:t>
            </a:r>
            <a:r>
              <a:rPr sz="1800" spc="-5" dirty="0">
                <a:latin typeface="Times New Roman"/>
                <a:cs typeface="Times New Roman"/>
              </a:rPr>
              <a:t>with the </a:t>
            </a:r>
            <a:r>
              <a:rPr sz="1800" dirty="0">
                <a:latin typeface="Times New Roman"/>
                <a:cs typeface="Times New Roman"/>
              </a:rPr>
              <a:t> parent.</a:t>
            </a:r>
            <a:endParaRPr sz="18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14999"/>
              </a:lnSpc>
              <a:buFont typeface="MS UI Gothic"/>
              <a:buChar char="❖"/>
              <a:tabLst>
                <a:tab pos="469900" algn="l"/>
              </a:tabLst>
            </a:pPr>
            <a:r>
              <a:rPr sz="1800" dirty="0">
                <a:latin typeface="Times New Roman"/>
                <a:cs typeface="Times New Roman"/>
              </a:rPr>
              <a:t>If </a:t>
            </a:r>
            <a:r>
              <a:rPr sz="1800" spc="-5" dirty="0">
                <a:latin typeface="Times New Roman"/>
                <a:cs typeface="Times New Roman"/>
              </a:rPr>
              <a:t>the searched </a:t>
            </a:r>
            <a:r>
              <a:rPr sz="1800" dirty="0">
                <a:latin typeface="Times New Roman"/>
                <a:cs typeface="Times New Roman"/>
              </a:rPr>
              <a:t>for value does not </a:t>
            </a:r>
            <a:r>
              <a:rPr sz="1800" spc="-5" dirty="0">
                <a:latin typeface="Times New Roman"/>
                <a:cs typeface="Times New Roman"/>
              </a:rPr>
              <a:t>match any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exiting </a:t>
            </a:r>
            <a:r>
              <a:rPr sz="1800" dirty="0">
                <a:latin typeface="Times New Roman"/>
                <a:cs typeface="Times New Roman"/>
              </a:rPr>
              <a:t>value, </a:t>
            </a:r>
            <a:r>
              <a:rPr sz="1800" spc="-5" dirty="0">
                <a:latin typeface="Times New Roman"/>
                <a:cs typeface="Times New Roman"/>
              </a:rPr>
              <a:t>then we </a:t>
            </a:r>
            <a:r>
              <a:rPr sz="1800" dirty="0">
                <a:latin typeface="Times New Roman"/>
                <a:cs typeface="Times New Roman"/>
              </a:rPr>
              <a:t>return not found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message,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else the </a:t>
            </a:r>
            <a:r>
              <a:rPr sz="1800" dirty="0">
                <a:latin typeface="Times New Roman"/>
                <a:cs typeface="Times New Roman"/>
              </a:rPr>
              <a:t>found </a:t>
            </a:r>
            <a:r>
              <a:rPr sz="1800" spc="-5" dirty="0">
                <a:latin typeface="Times New Roman"/>
                <a:cs typeface="Times New Roman"/>
              </a:rPr>
              <a:t>message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returned.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AutoShape 2" descr="Check if given sorted sub-sequence exists in binary search tree - 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88" name="AutoShape 4" descr="Check if given sorted sub-sequence exists in binary search tree - 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3190" name="Picture 6" descr="Binary search tree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61950"/>
            <a:ext cx="4114800" cy="437803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5181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 Searching a value</a:t>
            </a:r>
          </a:p>
          <a:p>
            <a:r>
              <a:rPr lang="en-US" sz="1600" dirty="0"/>
              <a:t>class Node:</a:t>
            </a:r>
          </a:p>
          <a:p>
            <a:r>
              <a:rPr lang="en-US" sz="1600" dirty="0"/>
              <a:t>    def __init__(</a:t>
            </a:r>
            <a:r>
              <a:rPr lang="en-US" sz="1600" dirty="0" err="1"/>
              <a:t>self,data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self.left</a:t>
            </a:r>
            <a:r>
              <a:rPr lang="en-US" sz="1600" dirty="0"/>
              <a:t> = None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self.right</a:t>
            </a:r>
            <a:r>
              <a:rPr lang="en-US" sz="1600" dirty="0"/>
              <a:t> = None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self.data</a:t>
            </a:r>
            <a:r>
              <a:rPr lang="en-US" sz="1600" dirty="0"/>
              <a:t> = data</a:t>
            </a:r>
          </a:p>
          <a:p>
            <a:r>
              <a:rPr lang="en-US" sz="1600" dirty="0"/>
              <a:t># Insert method to create nodes</a:t>
            </a:r>
          </a:p>
          <a:p>
            <a:r>
              <a:rPr lang="en-US" sz="1600" dirty="0"/>
              <a:t>    def insert(self, data):</a:t>
            </a:r>
          </a:p>
          <a:p>
            <a:r>
              <a:rPr lang="en-US" sz="1600" dirty="0"/>
              <a:t>        if </a:t>
            </a:r>
            <a:r>
              <a:rPr lang="en-US" sz="1600" dirty="0" err="1"/>
              <a:t>self.data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if data &lt; </a:t>
            </a:r>
            <a:r>
              <a:rPr lang="en-US" sz="1600" dirty="0" err="1"/>
              <a:t>self.data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    if </a:t>
            </a:r>
            <a:r>
              <a:rPr lang="en-US" sz="1600" dirty="0" err="1"/>
              <a:t>self.left</a:t>
            </a:r>
            <a:r>
              <a:rPr lang="en-US" sz="1600" dirty="0"/>
              <a:t> is None: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self.left</a:t>
            </a:r>
            <a:r>
              <a:rPr lang="en-US" sz="1600" dirty="0"/>
              <a:t> = Node(data)</a:t>
            </a:r>
          </a:p>
          <a:p>
            <a:r>
              <a:rPr lang="en-US" sz="1600" dirty="0"/>
              <a:t>                else: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self.left.insert</a:t>
            </a:r>
            <a:r>
              <a:rPr lang="en-US" sz="1600" dirty="0"/>
              <a:t>(data)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elif</a:t>
            </a:r>
            <a:r>
              <a:rPr lang="en-US" sz="1600" dirty="0"/>
              <a:t> data &gt; </a:t>
            </a:r>
            <a:r>
              <a:rPr lang="en-US" sz="1600" dirty="0" err="1"/>
              <a:t>self.data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    if </a:t>
            </a:r>
            <a:r>
              <a:rPr lang="en-US" sz="1600" dirty="0" err="1"/>
              <a:t>self.right</a:t>
            </a:r>
            <a:r>
              <a:rPr lang="en-US" sz="1600" dirty="0"/>
              <a:t> is None: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self.right</a:t>
            </a:r>
            <a:r>
              <a:rPr lang="en-US" sz="1600" dirty="0"/>
              <a:t> = Node(data)</a:t>
            </a:r>
          </a:p>
          <a:p>
            <a:r>
              <a:rPr lang="en-US" sz="1600" dirty="0"/>
              <a:t>                else:</a:t>
            </a:r>
          </a:p>
          <a:p>
            <a:r>
              <a:rPr lang="en-US" sz="1600" dirty="0"/>
              <a:t>                    </a:t>
            </a:r>
            <a:r>
              <a:rPr lang="en-US" sz="1600" dirty="0" err="1"/>
              <a:t>self.right.insert</a:t>
            </a:r>
            <a:r>
              <a:rPr lang="en-US" sz="1600" dirty="0"/>
              <a:t>(data)</a:t>
            </a:r>
          </a:p>
          <a:p>
            <a:r>
              <a:rPr lang="en-US" sz="1600" dirty="0"/>
              <a:t>        else: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self.data</a:t>
            </a:r>
            <a:r>
              <a:rPr lang="en-US" sz="1600" dirty="0"/>
              <a:t> = data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133350"/>
            <a:ext cx="656934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imes New Roman"/>
                <a:cs typeface="Times New Roman"/>
              </a:rPr>
              <a:t>Non-Linear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Data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Structures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873442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AutoShape 2" descr="Check if given sorted sub-sequence exists in binary search tree - 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88" name="AutoShape 4" descr="Check if given sorted sub-sequence exists in binary search tree - 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59055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findval</a:t>
            </a:r>
            <a:r>
              <a:rPr lang="en-US" dirty="0"/>
              <a:t> method to compare the value with nodes</a:t>
            </a:r>
          </a:p>
          <a:p>
            <a:r>
              <a:rPr lang="en-US" dirty="0"/>
              <a:t>    def </a:t>
            </a:r>
            <a:r>
              <a:rPr lang="en-US" dirty="0" err="1"/>
              <a:t>findval</a:t>
            </a:r>
            <a:r>
              <a:rPr lang="en-US" dirty="0"/>
              <a:t>(self, </a:t>
            </a:r>
            <a:r>
              <a:rPr lang="en-US" dirty="0" err="1"/>
              <a:t>lkpval</a:t>
            </a:r>
            <a:r>
              <a:rPr lang="en-US" dirty="0"/>
              <a:t>):</a:t>
            </a:r>
          </a:p>
          <a:p>
            <a:r>
              <a:rPr lang="en-US" dirty="0"/>
              <a:t>        if </a:t>
            </a:r>
            <a:r>
              <a:rPr lang="en-US" dirty="0" err="1"/>
              <a:t>lkpval</a:t>
            </a:r>
            <a:r>
              <a:rPr lang="en-US" dirty="0"/>
              <a:t> &lt; </a:t>
            </a:r>
            <a:r>
              <a:rPr lang="en-US" dirty="0" err="1"/>
              <a:t>self.data</a:t>
            </a:r>
            <a:r>
              <a:rPr lang="en-US" dirty="0"/>
              <a:t>:</a:t>
            </a:r>
          </a:p>
          <a:p>
            <a:r>
              <a:rPr lang="en-US" dirty="0"/>
              <a:t>            if </a:t>
            </a:r>
            <a:r>
              <a:rPr lang="en-US" dirty="0" err="1"/>
              <a:t>self.left</a:t>
            </a:r>
            <a:r>
              <a:rPr lang="en-US" dirty="0"/>
              <a:t> is None:</a:t>
            </a:r>
          </a:p>
          <a:p>
            <a:r>
              <a:rPr lang="en-US" dirty="0"/>
              <a:t>                return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lkpval</a:t>
            </a:r>
            <a:r>
              <a:rPr lang="en-US" dirty="0"/>
              <a:t>)+" Not Found"</a:t>
            </a:r>
          </a:p>
          <a:p>
            <a:r>
              <a:rPr lang="en-US" dirty="0"/>
              <a:t>            return </a:t>
            </a:r>
            <a:r>
              <a:rPr lang="en-US" dirty="0" err="1"/>
              <a:t>self.left.findval</a:t>
            </a:r>
            <a:r>
              <a:rPr lang="en-US" dirty="0"/>
              <a:t>(</a:t>
            </a:r>
            <a:r>
              <a:rPr lang="en-US" dirty="0" err="1"/>
              <a:t>lkpval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lkpval</a:t>
            </a:r>
            <a:r>
              <a:rPr lang="en-US" dirty="0"/>
              <a:t> &gt; </a:t>
            </a:r>
            <a:r>
              <a:rPr lang="en-US" dirty="0" err="1"/>
              <a:t>self.data</a:t>
            </a:r>
            <a:r>
              <a:rPr lang="en-US" dirty="0"/>
              <a:t>:</a:t>
            </a:r>
          </a:p>
          <a:p>
            <a:r>
              <a:rPr lang="en-US" dirty="0"/>
              <a:t>            if </a:t>
            </a:r>
            <a:r>
              <a:rPr lang="en-US" dirty="0" err="1"/>
              <a:t>self.right</a:t>
            </a:r>
            <a:r>
              <a:rPr lang="en-US" dirty="0"/>
              <a:t> is None:</a:t>
            </a:r>
          </a:p>
          <a:p>
            <a:r>
              <a:rPr lang="en-US" dirty="0"/>
              <a:t>                return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lkpval</a:t>
            </a:r>
            <a:r>
              <a:rPr lang="en-US" dirty="0"/>
              <a:t>)+" Not Found"</a:t>
            </a:r>
          </a:p>
          <a:p>
            <a:r>
              <a:rPr lang="en-US" dirty="0"/>
              <a:t>            return </a:t>
            </a:r>
            <a:r>
              <a:rPr lang="en-US" dirty="0" err="1"/>
              <a:t>self.right.findval</a:t>
            </a:r>
            <a:r>
              <a:rPr lang="en-US" dirty="0"/>
              <a:t>(</a:t>
            </a:r>
            <a:r>
              <a:rPr lang="en-US" dirty="0" err="1"/>
              <a:t>lkpval</a:t>
            </a:r>
            <a:r>
              <a:rPr lang="en-US" dirty="0"/>
              <a:t>)</a:t>
            </a:r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print(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self.data</a:t>
            </a:r>
            <a:r>
              <a:rPr lang="en-US" dirty="0"/>
              <a:t>) + ' is found')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43815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Print the tree</a:t>
            </a:r>
          </a:p>
          <a:p>
            <a:r>
              <a:rPr lang="en-US" dirty="0"/>
              <a:t>    def </a:t>
            </a:r>
            <a:r>
              <a:rPr lang="en-US" dirty="0" err="1"/>
              <a:t>PrintTree</a:t>
            </a:r>
            <a:r>
              <a:rPr lang="en-US" dirty="0"/>
              <a:t>(self):</a:t>
            </a:r>
          </a:p>
          <a:p>
            <a:r>
              <a:rPr lang="en-US" dirty="0"/>
              <a:t>        if </a:t>
            </a:r>
            <a:r>
              <a:rPr lang="en-US" dirty="0" err="1"/>
              <a:t>self.left</a:t>
            </a:r>
            <a:r>
              <a:rPr lang="en-US" dirty="0"/>
              <a:t>:</a:t>
            </a:r>
          </a:p>
          <a:p>
            <a:r>
              <a:rPr lang="en-US" dirty="0"/>
              <a:t>            </a:t>
            </a:r>
            <a:r>
              <a:rPr lang="en-US" dirty="0" err="1"/>
              <a:t>self.left.PrintTree</a:t>
            </a:r>
            <a:r>
              <a:rPr lang="en-US" dirty="0"/>
              <a:t>()</a:t>
            </a:r>
          </a:p>
          <a:p>
            <a:r>
              <a:rPr lang="en-US" dirty="0"/>
              <a:t>        print( </a:t>
            </a:r>
            <a:r>
              <a:rPr lang="en-US" dirty="0" err="1"/>
              <a:t>self.data</a:t>
            </a:r>
            <a:r>
              <a:rPr lang="en-US" dirty="0"/>
              <a:t>),</a:t>
            </a:r>
          </a:p>
          <a:p>
            <a:r>
              <a:rPr lang="en-US" dirty="0"/>
              <a:t>        if </a:t>
            </a:r>
            <a:r>
              <a:rPr lang="en-US" dirty="0" err="1"/>
              <a:t>self.right</a:t>
            </a:r>
            <a:r>
              <a:rPr lang="en-US" dirty="0"/>
              <a:t>:</a:t>
            </a:r>
          </a:p>
          <a:p>
            <a:r>
              <a:rPr lang="en-US" dirty="0"/>
              <a:t>            </a:t>
            </a:r>
            <a:r>
              <a:rPr lang="en-US" dirty="0" err="1"/>
              <a:t>self.right.PrintTree</a:t>
            </a:r>
            <a:r>
              <a:rPr lang="en-US" dirty="0"/>
              <a:t>()</a:t>
            </a:r>
          </a:p>
          <a:p>
            <a:r>
              <a:rPr lang="en-US" dirty="0"/>
              <a:t>root = Node(12)</a:t>
            </a:r>
          </a:p>
          <a:p>
            <a:r>
              <a:rPr lang="en-US" dirty="0" err="1"/>
              <a:t>root.insert</a:t>
            </a:r>
            <a:r>
              <a:rPr lang="en-US" dirty="0"/>
              <a:t>(6)</a:t>
            </a:r>
          </a:p>
          <a:p>
            <a:r>
              <a:rPr lang="en-US" dirty="0" err="1"/>
              <a:t>root.insert</a:t>
            </a:r>
            <a:r>
              <a:rPr lang="en-US" dirty="0"/>
              <a:t>(14)</a:t>
            </a:r>
          </a:p>
          <a:p>
            <a:r>
              <a:rPr lang="en-US" dirty="0" err="1"/>
              <a:t>root.insert</a:t>
            </a:r>
            <a:r>
              <a:rPr lang="en-US" dirty="0"/>
              <a:t>(3)</a:t>
            </a:r>
          </a:p>
          <a:p>
            <a:r>
              <a:rPr lang="en-US" dirty="0"/>
              <a:t>print(</a:t>
            </a:r>
            <a:r>
              <a:rPr lang="en-US" dirty="0" err="1"/>
              <a:t>root.findval</a:t>
            </a:r>
            <a:r>
              <a:rPr lang="en-US" dirty="0"/>
              <a:t>(7))</a:t>
            </a:r>
          </a:p>
          <a:p>
            <a:r>
              <a:rPr lang="en-US" dirty="0"/>
              <a:t>print(</a:t>
            </a:r>
            <a:r>
              <a:rPr lang="en-US" dirty="0" err="1"/>
              <a:t>root.findval</a:t>
            </a:r>
            <a:r>
              <a:rPr lang="en-US" dirty="0"/>
              <a:t>(14))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48092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Python - Hash Table</a:t>
            </a:r>
          </a:p>
          <a:p>
            <a:endParaRPr lang="en-US" dirty="0"/>
          </a:p>
          <a:p>
            <a:r>
              <a:rPr lang="en-US" dirty="0"/>
              <a:t>❖ Hash tables are a type of data structure in which the address or the index value of the data element is generated from a hash function. That makes accessing the data faster as the index value behaves as a key for the data value. In other words Hash table stores key-value pairs but the key is generated through a hashing function.</a:t>
            </a:r>
          </a:p>
          <a:p>
            <a:r>
              <a:rPr lang="en-US" dirty="0"/>
              <a:t>❖ So the search and insertion function of a data element becomes much faster as the key values themselves become the index of the array which stores the data</a:t>
            </a:r>
          </a:p>
          <a:p>
            <a:endParaRPr lang="en-US" dirty="0"/>
          </a:p>
          <a:p>
            <a:r>
              <a:rPr lang="en-US" dirty="0"/>
              <a:t>SEARCH KEY</a:t>
            </a:r>
          </a:p>
          <a:p>
            <a:r>
              <a:rPr lang="en-US" dirty="0"/>
              <a:t>HASH TABLE</a:t>
            </a:r>
          </a:p>
          <a:p>
            <a:r>
              <a:rPr lang="en-US" dirty="0"/>
              <a:t>HASH FUNCTION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42950"/>
            <a:ext cx="670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Kmod</a:t>
            </a:r>
            <a:r>
              <a:rPr lang="en-US" sz="2800" dirty="0"/>
              <a:t> 10</a:t>
            </a:r>
          </a:p>
          <a:p>
            <a:r>
              <a:rPr lang="en-US" sz="2800" dirty="0" err="1"/>
              <a:t>Kmodn</a:t>
            </a:r>
            <a:endParaRPr lang="en-US" sz="2800" dirty="0"/>
          </a:p>
          <a:p>
            <a:r>
              <a:rPr lang="en-US" sz="2800" dirty="0"/>
              <a:t>Mid square</a:t>
            </a:r>
          </a:p>
          <a:p>
            <a:r>
              <a:rPr lang="en-US" sz="2800" dirty="0"/>
              <a:t>Folding method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33350"/>
            <a:ext cx="5334000" cy="923330"/>
          </a:xfrm>
        </p:spPr>
        <p:txBody>
          <a:bodyPr>
            <a:normAutofit/>
          </a:bodyPr>
          <a:lstStyle/>
          <a:p>
            <a:r>
              <a:rPr lang="en-IN" b="1" spc="-5" dirty="0"/>
              <a:t>Python</a:t>
            </a:r>
            <a:r>
              <a:rPr lang="en-IN" b="1" spc="-30" dirty="0"/>
              <a:t> </a:t>
            </a:r>
            <a:r>
              <a:rPr lang="en-IN" b="1" dirty="0"/>
              <a:t>-</a:t>
            </a:r>
            <a:r>
              <a:rPr lang="en-IN" b="1" spc="-25" dirty="0"/>
              <a:t> </a:t>
            </a:r>
            <a:r>
              <a:rPr lang="en-IN" b="1" spc="-5" dirty="0"/>
              <a:t>Hash</a:t>
            </a:r>
            <a:r>
              <a:rPr lang="en-IN" b="1" spc="-80" dirty="0"/>
              <a:t> </a:t>
            </a:r>
            <a:r>
              <a:rPr lang="en-IN" b="1" spc="-60" dirty="0"/>
              <a:t>Table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58925" y="438150"/>
            <a:ext cx="7742075" cy="4419600"/>
          </a:xfrm>
        </p:spPr>
        <p:txBody>
          <a:bodyPr/>
          <a:lstStyle/>
          <a:p>
            <a:r>
              <a:rPr lang="en-US" dirty="0"/>
              <a:t>.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 Hash table data structure stores elements in key-value pairs where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US" b="1" dirty="0"/>
              <a:t>Key</a:t>
            </a:r>
            <a:r>
              <a:rPr lang="en-US" dirty="0"/>
              <a:t>- unique integer that is used for indexing the values</a:t>
            </a:r>
          </a:p>
          <a:p>
            <a:pPr marL="1200150" lvl="2" indent="-285750" algn="just">
              <a:buFont typeface="Wingdings" panose="05000000000000000000" pitchFamily="2" charset="2"/>
              <a:buChar char="Ø"/>
            </a:pPr>
            <a:r>
              <a:rPr lang="en-US" b="1" dirty="0"/>
              <a:t>Value</a:t>
            </a:r>
            <a:r>
              <a:rPr lang="en-US" dirty="0"/>
              <a:t> - data that are associated with keys.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71625"/>
            <a:ext cx="4703701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66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13171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- Heaps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382000" cy="43243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Heap is a special tree structure in which each parent node is less than or equal to its child node. </a:t>
            </a:r>
          </a:p>
          <a:p>
            <a:pPr>
              <a:buNone/>
            </a:pPr>
            <a:r>
              <a:rPr lang="en-US" sz="1600" dirty="0"/>
              <a:t>Then it is  called a Min Heap. If each parent node is greater than or equal to its child node then it is </a:t>
            </a:r>
          </a:p>
          <a:p>
            <a:pPr>
              <a:buNone/>
            </a:pPr>
            <a:r>
              <a:rPr lang="en-US" sz="1600" dirty="0"/>
              <a:t>called a max  heap. It is very useful is implementing priority queues where the queue item with </a:t>
            </a:r>
          </a:p>
          <a:p>
            <a:pPr>
              <a:buNone/>
            </a:pPr>
            <a:r>
              <a:rPr lang="en-US" sz="1600" dirty="0"/>
              <a:t>higher </a:t>
            </a:r>
            <a:r>
              <a:rPr lang="en-US" sz="1600" dirty="0" err="1"/>
              <a:t>weightage</a:t>
            </a:r>
            <a:r>
              <a:rPr lang="en-US" sz="1600" dirty="0"/>
              <a:t> is given more priority in processing.</a:t>
            </a:r>
          </a:p>
          <a:p>
            <a:pPr>
              <a:buNone/>
            </a:pPr>
            <a:r>
              <a:rPr lang="en-US" sz="1600" dirty="0"/>
              <a:t>Create a Heap</a:t>
            </a:r>
          </a:p>
          <a:p>
            <a:pPr>
              <a:buNone/>
            </a:pPr>
            <a:r>
              <a:rPr lang="en-US" sz="1600" dirty="0"/>
              <a:t>	A heap is created by using python’s inbuilt library named </a:t>
            </a:r>
            <a:r>
              <a:rPr lang="en-US" sz="1600" dirty="0" err="1"/>
              <a:t>heapq</a:t>
            </a:r>
            <a:r>
              <a:rPr lang="en-US" sz="1600" dirty="0"/>
              <a:t>. This library has the relevant functions to carry out various operations on heap data structure. Below is a list of these functions.</a:t>
            </a:r>
          </a:p>
          <a:p>
            <a:r>
              <a:rPr lang="en-US" sz="1600" b="1" dirty="0" err="1"/>
              <a:t>heapify</a:t>
            </a:r>
            <a:r>
              <a:rPr lang="en-US" sz="1600" dirty="0"/>
              <a:t> − This function converts a regular list to a heap. In the resulting heap the smallest element gets pushed to the index position 0. But rest of the data elements are not necessarily sorted.</a:t>
            </a:r>
          </a:p>
          <a:p>
            <a:r>
              <a:rPr lang="en-US" sz="1600" b="1" dirty="0" err="1"/>
              <a:t>heappush</a:t>
            </a:r>
            <a:r>
              <a:rPr lang="en-US" sz="1600" dirty="0"/>
              <a:t> − This function adds an element to the heap without altering the current heap.</a:t>
            </a:r>
          </a:p>
          <a:p>
            <a:r>
              <a:rPr lang="en-US" sz="1600" b="1" dirty="0" err="1"/>
              <a:t>heappop</a:t>
            </a:r>
            <a:r>
              <a:rPr lang="en-US" sz="1600" dirty="0"/>
              <a:t> − This function returns the smallest data element from the heap.</a:t>
            </a:r>
          </a:p>
          <a:p>
            <a:r>
              <a:rPr lang="en-US" sz="1600" b="1" dirty="0" err="1"/>
              <a:t>heapreplace</a:t>
            </a:r>
            <a:r>
              <a:rPr lang="en-US" sz="1600" dirty="0"/>
              <a:t> − This function replaces the smallest data element with a new value supplied in the function.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6742"/>
            <a:ext cx="876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Algorithm</a:t>
            </a:r>
          </a:p>
          <a:p>
            <a:r>
              <a:rPr lang="en-US" dirty="0"/>
              <a:t>❖ </a:t>
            </a:r>
            <a:r>
              <a:rPr lang="en-US" sz="2000" dirty="0"/>
              <a:t>An algorithm is a step procedure to solve logical and mathematical problems.</a:t>
            </a:r>
          </a:p>
          <a:p>
            <a:r>
              <a:rPr lang="en-US" sz="2000" dirty="0"/>
              <a:t>❖ A recipe is a good example of an algorithm because it says what must be done, step by step. It takes inputs (ingredients) and produces an output (the completed dish).</a:t>
            </a:r>
          </a:p>
          <a:p>
            <a:r>
              <a:rPr lang="en-US" sz="2000" dirty="0"/>
              <a:t>Why are Algorithms Important to Understand?</a:t>
            </a:r>
          </a:p>
          <a:p>
            <a:r>
              <a:rPr lang="en-US" sz="2000" dirty="0"/>
              <a:t>❖ Algorithmic thinking allows students to break down problems and conceptualize</a:t>
            </a:r>
          </a:p>
          <a:p>
            <a:r>
              <a:rPr lang="en-US" sz="2000" dirty="0"/>
              <a:t>solutions in terms of discrete steps.</a:t>
            </a:r>
          </a:p>
          <a:p>
            <a:r>
              <a:rPr lang="en-US" sz="2000" dirty="0"/>
              <a:t>Algorithm 1: Add two numbers entered by the user</a:t>
            </a:r>
          </a:p>
          <a:p>
            <a:r>
              <a:rPr lang="en-US" sz="2000" dirty="0"/>
              <a:t>Step 1: Start</a:t>
            </a:r>
          </a:p>
          <a:p>
            <a:r>
              <a:rPr lang="en-US" sz="2000" dirty="0"/>
              <a:t>Step 2: Declare variables num1, num2 and sum.</a:t>
            </a:r>
          </a:p>
          <a:p>
            <a:r>
              <a:rPr lang="en-US" sz="2000" dirty="0"/>
              <a:t>Step 3: Read values num1 and num2.</a:t>
            </a:r>
          </a:p>
          <a:p>
            <a:r>
              <a:rPr lang="en-US" sz="2000" dirty="0"/>
              <a:t>Step 4: Add num1 and num2 and assign the result to sum.</a:t>
            </a:r>
          </a:p>
          <a:p>
            <a:r>
              <a:rPr lang="en-US" sz="2000" dirty="0"/>
              <a:t>sum←num1+num2</a:t>
            </a:r>
          </a:p>
          <a:p>
            <a:r>
              <a:rPr lang="en-US" sz="2000" dirty="0"/>
              <a:t>Step 5: Display sum</a:t>
            </a:r>
          </a:p>
          <a:p>
            <a:r>
              <a:rPr lang="en-US" sz="2000" dirty="0"/>
              <a:t>Step 6: Stop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Types of Algorithms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Divide and conquer algorithms – divide the problem into smaller </a:t>
            </a:r>
            <a:r>
              <a:rPr lang="en-US" sz="2400" dirty="0" err="1"/>
              <a:t>subproblems</a:t>
            </a:r>
            <a:r>
              <a:rPr lang="en-US" sz="2400" dirty="0"/>
              <a:t> of the same type; solve those smaller problems, and combine those solutions to solve the original problem.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Brute force algorithms – try all possible solutions until a satisfactory solution is found.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Randomized algorithms – use a random number at least once during the computation to find a solution to the problem.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Greedy algorithms – find an optimal solution at the local level with the intent of finding an optimal solution for the whole problem.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Recursive algorithms – solve the lowest and simplest version of a problem to then solve increasingly larger versions of the problem until the solution to the original problem is found.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Backtracking algorithms – divide the problem into </a:t>
            </a:r>
            <a:r>
              <a:rPr lang="en-US" sz="2400" dirty="0" err="1"/>
              <a:t>subproblems</a:t>
            </a:r>
            <a:r>
              <a:rPr lang="en-US" sz="2400" dirty="0"/>
              <a:t>, each which can be attempted to be </a:t>
            </a:r>
            <a:r>
              <a:rPr lang="en-US" sz="2400" dirty="0" err="1"/>
              <a:t>solved;however</a:t>
            </a:r>
            <a:r>
              <a:rPr lang="en-US" sz="2400" dirty="0"/>
              <a:t>, if the desired solution is not reached, move backwards in the problem until a path is found that moves it forward.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Dynamic programming algorithms – break a complex problem into a collection of simpler </a:t>
            </a:r>
            <a:r>
              <a:rPr lang="en-US" sz="2400" dirty="0" err="1"/>
              <a:t>subproblems</a:t>
            </a:r>
            <a:r>
              <a:rPr lang="en-US" sz="2400" dirty="0"/>
              <a:t>, then solve each of those </a:t>
            </a:r>
            <a:r>
              <a:rPr lang="en-US" sz="2400" dirty="0" err="1"/>
              <a:t>subproblems</a:t>
            </a:r>
            <a:r>
              <a:rPr lang="en-US" sz="2400" dirty="0"/>
              <a:t> only once, storing their solution for future use instead of re-computing their solutions.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8691" y="399748"/>
            <a:ext cx="4964450" cy="45038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2293"/>
            <a:ext cx="7248525" cy="491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4028</TotalTime>
  <Words>2843</Words>
  <Application>Microsoft Office PowerPoint</Application>
  <PresentationFormat>On-screen Show (16:9)</PresentationFormat>
  <Paragraphs>296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MS UI Gothic</vt:lpstr>
      <vt:lpstr>Arial</vt:lpstr>
      <vt:lpstr>Arial Black</vt:lpstr>
      <vt:lpstr>Arial MT</vt:lpstr>
      <vt:lpstr>Calibri</vt:lpstr>
      <vt:lpstr>Courier New</vt:lpstr>
      <vt:lpstr>Georgia</vt:lpstr>
      <vt:lpstr>Times New Roman</vt:lpstr>
      <vt:lpstr>var(--bs-font-monospace)</vt:lpstr>
      <vt:lpstr>Wingdings</vt:lpstr>
      <vt:lpstr>Office Theme</vt:lpstr>
      <vt:lpstr>PowerPoint Presentation</vt:lpstr>
      <vt:lpstr>INTRODUCTION</vt:lpstr>
      <vt:lpstr>Data structures in Python</vt:lpstr>
      <vt:lpstr>PowerPoint Presentation</vt:lpstr>
      <vt:lpstr>PowerPoint Presentation</vt:lpstr>
      <vt:lpstr>PowerPoint Presentation</vt:lpstr>
      <vt:lpstr>Linear Data Structures</vt:lpstr>
      <vt:lpstr>Non-Linear Data Structures</vt:lpstr>
      <vt:lpstr>PowerPoint Presentation</vt:lpstr>
      <vt:lpstr>Python - Arrays</vt:lpstr>
      <vt:lpstr>Basic Operations</vt:lpstr>
      <vt:lpstr>Array creation</vt:lpstr>
      <vt:lpstr>Sample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 Stack</vt:lpstr>
      <vt:lpstr>PowerPoint Presentation</vt:lpstr>
      <vt:lpstr>PowerPoint Presentation</vt:lpstr>
      <vt:lpstr>PowerPoint Presentation</vt:lpstr>
      <vt:lpstr>PowerPoint Presentation</vt:lpstr>
      <vt:lpstr>Python - Queue</vt:lpstr>
      <vt:lpstr>PowerPoint Presentation</vt:lpstr>
      <vt:lpstr>PowerPoint Presentation</vt:lpstr>
      <vt:lpstr>Python - Graphs</vt:lpstr>
      <vt:lpstr>Types of graph</vt:lpstr>
      <vt:lpstr>Storing of Graph</vt:lpstr>
      <vt:lpstr>PowerPoint Presentation</vt:lpstr>
      <vt:lpstr>Adding a vertex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Terminology</vt:lpstr>
      <vt:lpstr>Types of Tree</vt:lpstr>
      <vt:lpstr>PowerPoint Presentation</vt:lpstr>
      <vt:lpstr>General Tree &amp; Binary Tree</vt:lpstr>
      <vt:lpstr>Binary search tree</vt:lpstr>
      <vt:lpstr>AVL Tree</vt:lpstr>
      <vt:lpstr>PowerPoint Presentation</vt:lpstr>
      <vt:lpstr>PowerPoint Presentation</vt:lpstr>
      <vt:lpstr>PowerPoint Presentation</vt:lpstr>
      <vt:lpstr>PowerPoint Presentation</vt:lpstr>
      <vt:lpstr>AVL Tree</vt:lpstr>
      <vt:lpstr>Arrange the elements based on AVL tree:35,50,40,25,30,60,78,20,28</vt:lpstr>
      <vt:lpstr>Red-black tree</vt:lpstr>
      <vt:lpstr>PowerPoint Presentation</vt:lpstr>
      <vt:lpstr>PowerPoint Presentation</vt:lpstr>
      <vt:lpstr>Tree Traversal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- Search Tree</vt:lpstr>
      <vt:lpstr>PowerPoint Presentation</vt:lpstr>
      <vt:lpstr>PowerPoint Presentation</vt:lpstr>
      <vt:lpstr>PowerPoint Presentation</vt:lpstr>
      <vt:lpstr>PowerPoint Presentation</vt:lpstr>
      <vt:lpstr>Python - Hash Table</vt:lpstr>
      <vt:lpstr>Python - Heaps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&amp; DS</dc:title>
  <dc:creator>STORE RK APPAREL</dc:creator>
  <cp:lastModifiedBy>Shailaja Gikki</cp:lastModifiedBy>
  <cp:revision>221</cp:revision>
  <dcterms:created xsi:type="dcterms:W3CDTF">2022-09-25T19:15:58Z</dcterms:created>
  <dcterms:modified xsi:type="dcterms:W3CDTF">2022-11-05T04:06:41Z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